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3" r:id="rId1"/>
  </p:sldMasterIdLst>
  <p:notesMasterIdLst>
    <p:notesMasterId r:id="rId34"/>
  </p:notesMasterIdLst>
  <p:sldIdLst>
    <p:sldId id="256" r:id="rId2"/>
    <p:sldId id="287" r:id="rId3"/>
    <p:sldId id="302" r:id="rId4"/>
    <p:sldId id="300" r:id="rId5"/>
    <p:sldId id="288" r:id="rId6"/>
    <p:sldId id="301" r:id="rId7"/>
    <p:sldId id="290" r:id="rId8"/>
    <p:sldId id="295" r:id="rId9"/>
    <p:sldId id="303" r:id="rId10"/>
    <p:sldId id="276" r:id="rId11"/>
    <p:sldId id="304" r:id="rId12"/>
    <p:sldId id="263" r:id="rId13"/>
    <p:sldId id="260" r:id="rId14"/>
    <p:sldId id="305" r:id="rId15"/>
    <p:sldId id="296" r:id="rId16"/>
    <p:sldId id="265" r:id="rId17"/>
    <p:sldId id="280" r:id="rId18"/>
    <p:sldId id="269" r:id="rId19"/>
    <p:sldId id="306" r:id="rId20"/>
    <p:sldId id="297" r:id="rId21"/>
    <p:sldId id="308" r:id="rId22"/>
    <p:sldId id="277" r:id="rId23"/>
    <p:sldId id="268" r:id="rId24"/>
    <p:sldId id="309" r:id="rId25"/>
    <p:sldId id="298" r:id="rId26"/>
    <p:sldId id="278" r:id="rId27"/>
    <p:sldId id="283" r:id="rId28"/>
    <p:sldId id="310" r:id="rId29"/>
    <p:sldId id="281" r:id="rId30"/>
    <p:sldId id="282" r:id="rId31"/>
    <p:sldId id="284" r:id="rId32"/>
    <p:sldId id="286"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5" autoAdjust="0"/>
    <p:restoredTop sz="93423" autoAdjust="0"/>
  </p:normalViewPr>
  <p:slideViewPr>
    <p:cSldViewPr snapToGrid="0">
      <p:cViewPr varScale="1">
        <p:scale>
          <a:sx n="125" d="100"/>
          <a:sy n="125" d="100"/>
        </p:scale>
        <p:origin x="-752" y="-1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827362-AA05-4F7F-99C4-9B97C0A772EC}" type="datetimeFigureOut">
              <a:rPr lang="en-US" smtClean="0"/>
              <a:t>2/4/18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B33D02-08B2-4383-AA13-BAA744F73E80}" type="slidenum">
              <a:rPr lang="en-US" smtClean="0"/>
              <a:t>‹#›</a:t>
            </a:fld>
            <a:endParaRPr lang="en-US"/>
          </a:p>
        </p:txBody>
      </p:sp>
    </p:spTree>
    <p:extLst>
      <p:ext uri="{BB962C8B-B14F-4D97-AF65-F5344CB8AC3E}">
        <p14:creationId xmlns:p14="http://schemas.microsoft.com/office/powerpoint/2010/main" val="192216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Page 38 mindsight</a:t>
            </a:r>
            <a:r>
              <a:rPr lang="en-US" smtClean="0"/>
              <a:t>,</a:t>
            </a:r>
            <a:r>
              <a:rPr lang="en-US" baseline="0" smtClean="0"/>
              <a:t> dial-up to cable</a:t>
            </a:r>
            <a:endParaRPr lang="en-US" dirty="0"/>
          </a:p>
        </p:txBody>
      </p:sp>
      <p:sp>
        <p:nvSpPr>
          <p:cNvPr id="4" name="Slide Number Placeholder 3"/>
          <p:cNvSpPr>
            <a:spLocks noGrp="1"/>
          </p:cNvSpPr>
          <p:nvPr>
            <p:ph type="sldNum" sz="quarter" idx="10"/>
          </p:nvPr>
        </p:nvSpPr>
        <p:spPr/>
        <p:txBody>
          <a:bodyPr/>
          <a:lstStyle/>
          <a:p>
            <a:fld id="{ADB33D02-08B2-4383-AA13-BAA744F73E80}" type="slidenum">
              <a:rPr lang="en-US" smtClean="0"/>
              <a:t>4</a:t>
            </a:fld>
            <a:endParaRPr lang="en-US"/>
          </a:p>
        </p:txBody>
      </p:sp>
    </p:spTree>
    <p:extLst>
      <p:ext uri="{BB962C8B-B14F-4D97-AF65-F5344CB8AC3E}">
        <p14:creationId xmlns:p14="http://schemas.microsoft.com/office/powerpoint/2010/main" val="3881238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Oxytocin reduces separation distress, </a:t>
            </a:r>
            <a:r>
              <a:rPr lang="en-US" smtClean="0"/>
              <a:t>boost</a:t>
            </a:r>
            <a:r>
              <a:rPr lang="en-US" baseline="0" smtClean="0"/>
              <a:t>s confidence</a:t>
            </a:r>
            <a:endParaRPr lang="en-US"/>
          </a:p>
        </p:txBody>
      </p:sp>
      <p:sp>
        <p:nvSpPr>
          <p:cNvPr id="4" name="Slide Number Placeholder 3"/>
          <p:cNvSpPr>
            <a:spLocks noGrp="1"/>
          </p:cNvSpPr>
          <p:nvPr>
            <p:ph type="sldNum" sz="quarter" idx="10"/>
          </p:nvPr>
        </p:nvSpPr>
        <p:spPr/>
        <p:txBody>
          <a:bodyPr/>
          <a:lstStyle/>
          <a:p>
            <a:fld id="{ADB33D02-08B2-4383-AA13-BAA744F73E80}" type="slidenum">
              <a:rPr lang="en-US" smtClean="0"/>
              <a:t>25</a:t>
            </a:fld>
            <a:endParaRPr lang="en-US"/>
          </a:p>
        </p:txBody>
      </p:sp>
    </p:spTree>
    <p:extLst>
      <p:ext uri="{BB962C8B-B14F-4D97-AF65-F5344CB8AC3E}">
        <p14:creationId xmlns:p14="http://schemas.microsoft.com/office/powerpoint/2010/main" val="703760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50%</a:t>
            </a:r>
            <a:r>
              <a:rPr lang="en-US" baseline="0" dirty="0" smtClean="0"/>
              <a:t> increased likelihood of survival   living alone 32%  Holt-</a:t>
            </a:r>
            <a:r>
              <a:rPr lang="en-US" baseline="0" dirty="0" err="1" smtClean="0"/>
              <a:t>Luntad</a:t>
            </a:r>
            <a:r>
              <a:rPr lang="en-US" baseline="0" dirty="0" smtClean="0"/>
              <a:t> (et al 2015) </a:t>
            </a:r>
            <a:r>
              <a:rPr lang="en-US" sz="1200" dirty="0" smtClean="0"/>
              <a:t>"One thing research shows is that as one's social network gets smaller, one's risk for mortality increases. And it's a strong correlation -- almost as strong as the correlation between smoking and mortality.“  - Julianne Holt-</a:t>
            </a:r>
            <a:r>
              <a:rPr lang="en-US" sz="1200" dirty="0" err="1" smtClean="0"/>
              <a:t>Lunstad</a:t>
            </a:r>
            <a:r>
              <a:rPr lang="en-US" sz="1200" dirty="0" smtClean="0"/>
              <a:t>, PhD</a:t>
            </a:r>
          </a:p>
          <a:p>
            <a:endParaRPr lang="en-US" dirty="0"/>
          </a:p>
        </p:txBody>
      </p:sp>
      <p:sp>
        <p:nvSpPr>
          <p:cNvPr id="4" name="Slide Number Placeholder 3"/>
          <p:cNvSpPr>
            <a:spLocks noGrp="1"/>
          </p:cNvSpPr>
          <p:nvPr>
            <p:ph type="sldNum" sz="quarter" idx="10"/>
          </p:nvPr>
        </p:nvSpPr>
        <p:spPr/>
        <p:txBody>
          <a:bodyPr/>
          <a:lstStyle/>
          <a:p>
            <a:fld id="{ADB33D02-08B2-4383-AA13-BAA744F73E80}" type="slidenum">
              <a:rPr lang="en-US" smtClean="0"/>
              <a:t>26</a:t>
            </a:fld>
            <a:endParaRPr lang="en-US"/>
          </a:p>
        </p:txBody>
      </p:sp>
    </p:spTree>
    <p:extLst>
      <p:ext uri="{BB962C8B-B14F-4D97-AF65-F5344CB8AC3E}">
        <p14:creationId xmlns:p14="http://schemas.microsoft.com/office/powerpoint/2010/main" val="582501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 am not aware of any other factor in medicine,</a:t>
            </a:r>
            <a:r>
              <a:rPr lang="en-US" baseline="0" dirty="0" smtClean="0"/>
              <a:t> not diet, smoking, exercise, stress, genetics, drugs, surgery that has a greater impact on our quality of life, incidence of illness, and premature death from all causes – Dean </a:t>
            </a:r>
            <a:r>
              <a:rPr lang="en-US" baseline="0" dirty="0" err="1" smtClean="0"/>
              <a:t>Ornish</a:t>
            </a:r>
            <a:r>
              <a:rPr lang="en-US" baseline="0" dirty="0" smtClean="0"/>
              <a:t> (on relationships)</a:t>
            </a:r>
            <a:endParaRPr lang="en-US" dirty="0" smtClean="0"/>
          </a:p>
          <a:p>
            <a:endParaRPr lang="en-US" dirty="0"/>
          </a:p>
        </p:txBody>
      </p:sp>
      <p:sp>
        <p:nvSpPr>
          <p:cNvPr id="4" name="Slide Number Placeholder 3"/>
          <p:cNvSpPr>
            <a:spLocks noGrp="1"/>
          </p:cNvSpPr>
          <p:nvPr>
            <p:ph type="sldNum" sz="quarter" idx="10"/>
          </p:nvPr>
        </p:nvSpPr>
        <p:spPr/>
        <p:txBody>
          <a:bodyPr/>
          <a:lstStyle/>
          <a:p>
            <a:fld id="{ADB33D02-08B2-4383-AA13-BAA744F73E80}" type="slidenum">
              <a:rPr lang="en-US" smtClean="0"/>
              <a:t>27</a:t>
            </a:fld>
            <a:endParaRPr lang="en-US"/>
          </a:p>
        </p:txBody>
      </p:sp>
    </p:spTree>
    <p:extLst>
      <p:ext uri="{BB962C8B-B14F-4D97-AF65-F5344CB8AC3E}">
        <p14:creationId xmlns:p14="http://schemas.microsoft.com/office/powerpoint/2010/main" val="2884948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Inulin</a:t>
            </a:r>
            <a:r>
              <a:rPr lang="en-US" baseline="0" dirty="0" smtClean="0"/>
              <a:t> and </a:t>
            </a:r>
            <a:r>
              <a:rPr lang="en-US" baseline="0" dirty="0" err="1" smtClean="0"/>
              <a:t>oligofructose</a:t>
            </a:r>
            <a:r>
              <a:rPr lang="en-US" baseline="0" dirty="0" smtClean="0"/>
              <a:t>, berries steel cut oats –SCFA  10X greater cells 150X genes</a:t>
            </a:r>
            <a:endParaRPr lang="en-US" dirty="0"/>
          </a:p>
        </p:txBody>
      </p:sp>
      <p:sp>
        <p:nvSpPr>
          <p:cNvPr id="4" name="Slide Number Placeholder 3"/>
          <p:cNvSpPr>
            <a:spLocks noGrp="1"/>
          </p:cNvSpPr>
          <p:nvPr>
            <p:ph type="sldNum" sz="quarter" idx="10"/>
          </p:nvPr>
        </p:nvSpPr>
        <p:spPr/>
        <p:txBody>
          <a:bodyPr/>
          <a:lstStyle/>
          <a:p>
            <a:fld id="{ADB33D02-08B2-4383-AA13-BAA744F73E80}" type="slidenum">
              <a:rPr lang="en-US" smtClean="0"/>
              <a:t>10</a:t>
            </a:fld>
            <a:endParaRPr lang="en-US"/>
          </a:p>
        </p:txBody>
      </p:sp>
    </p:spTree>
    <p:extLst>
      <p:ext uri="{BB962C8B-B14F-4D97-AF65-F5344CB8AC3E}">
        <p14:creationId xmlns:p14="http://schemas.microsoft.com/office/powerpoint/2010/main" val="3210930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5-10 min a</a:t>
            </a:r>
            <a:r>
              <a:rPr lang="en-US" baseline="0" dirty="0" smtClean="0"/>
              <a:t> day of running at slower speeds &lt;6mph reduces all cause </a:t>
            </a:r>
            <a:r>
              <a:rPr lang="en-US" baseline="0" dirty="0" err="1" smtClean="0"/>
              <a:t>mortaility</a:t>
            </a:r>
            <a:r>
              <a:rPr lang="en-US" baseline="0" dirty="0" smtClean="0"/>
              <a:t>. Exposure therapy for self-conscious </a:t>
            </a:r>
            <a:r>
              <a:rPr lang="en-US" baseline="0" dirty="0" err="1" smtClean="0"/>
              <a:t>individuls</a:t>
            </a:r>
            <a:endParaRPr lang="en-US" dirty="0"/>
          </a:p>
        </p:txBody>
      </p:sp>
      <p:sp>
        <p:nvSpPr>
          <p:cNvPr id="4" name="Slide Number Placeholder 3"/>
          <p:cNvSpPr>
            <a:spLocks noGrp="1"/>
          </p:cNvSpPr>
          <p:nvPr>
            <p:ph type="sldNum" sz="quarter" idx="10"/>
          </p:nvPr>
        </p:nvSpPr>
        <p:spPr/>
        <p:txBody>
          <a:bodyPr/>
          <a:lstStyle/>
          <a:p>
            <a:fld id="{ADB33D02-08B2-4383-AA13-BAA744F73E80}" type="slidenum">
              <a:rPr lang="en-US" smtClean="0"/>
              <a:t>13</a:t>
            </a:fld>
            <a:endParaRPr lang="en-US"/>
          </a:p>
        </p:txBody>
      </p:sp>
    </p:spTree>
    <p:extLst>
      <p:ext uri="{BB962C8B-B14F-4D97-AF65-F5344CB8AC3E}">
        <p14:creationId xmlns:p14="http://schemas.microsoft.com/office/powerpoint/2010/main" val="3338061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Camera</a:t>
            </a:r>
            <a:r>
              <a:rPr lang="en-US" baseline="0" dirty="0" smtClean="0"/>
              <a:t> of Your Life</a:t>
            </a:r>
            <a:endParaRPr lang="en-US" dirty="0"/>
          </a:p>
        </p:txBody>
      </p:sp>
      <p:sp>
        <p:nvSpPr>
          <p:cNvPr id="4" name="Slide Number Placeholder 3"/>
          <p:cNvSpPr>
            <a:spLocks noGrp="1"/>
          </p:cNvSpPr>
          <p:nvPr>
            <p:ph type="sldNum" sz="quarter" idx="10"/>
          </p:nvPr>
        </p:nvSpPr>
        <p:spPr/>
        <p:txBody>
          <a:bodyPr/>
          <a:lstStyle/>
          <a:p>
            <a:fld id="{ADB33D02-08B2-4383-AA13-BAA744F73E80}" type="slidenum">
              <a:rPr lang="en-US" smtClean="0"/>
              <a:t>15</a:t>
            </a:fld>
            <a:endParaRPr lang="en-US"/>
          </a:p>
        </p:txBody>
      </p:sp>
    </p:spTree>
    <p:extLst>
      <p:ext uri="{BB962C8B-B14F-4D97-AF65-F5344CB8AC3E}">
        <p14:creationId xmlns:p14="http://schemas.microsoft.com/office/powerpoint/2010/main" val="3246694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percentage of thoughts</a:t>
            </a:r>
            <a:r>
              <a:rPr lang="en-US" baseline="0" dirty="0" smtClean="0"/>
              <a:t> did you have today that you had yesterday?  Habit</a:t>
            </a:r>
            <a:endParaRPr lang="en-US" dirty="0"/>
          </a:p>
        </p:txBody>
      </p:sp>
      <p:sp>
        <p:nvSpPr>
          <p:cNvPr id="4" name="Slide Number Placeholder 3"/>
          <p:cNvSpPr>
            <a:spLocks noGrp="1"/>
          </p:cNvSpPr>
          <p:nvPr>
            <p:ph type="sldNum" sz="quarter" idx="10"/>
          </p:nvPr>
        </p:nvSpPr>
        <p:spPr/>
        <p:txBody>
          <a:bodyPr/>
          <a:lstStyle/>
          <a:p>
            <a:fld id="{ADB33D02-08B2-4383-AA13-BAA744F73E80}" type="slidenum">
              <a:rPr lang="en-US" smtClean="0"/>
              <a:t>16</a:t>
            </a:fld>
            <a:endParaRPr lang="en-US"/>
          </a:p>
        </p:txBody>
      </p:sp>
    </p:spTree>
    <p:extLst>
      <p:ext uri="{BB962C8B-B14F-4D97-AF65-F5344CB8AC3E}">
        <p14:creationId xmlns:p14="http://schemas.microsoft.com/office/powerpoint/2010/main" val="3770729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Openness</a:t>
            </a:r>
            <a:r>
              <a:rPr lang="en-US" sz="1200" dirty="0" smtClean="0"/>
              <a:t> (receptive to whatever comes to our awareness, letting go of expectations) </a:t>
            </a:r>
            <a:r>
              <a:rPr lang="en-US" sz="1200" b="1" dirty="0" smtClean="0"/>
              <a:t>Observation</a:t>
            </a:r>
            <a:r>
              <a:rPr lang="en-US" sz="1200" dirty="0" smtClean="0"/>
              <a:t> (ability to perceive the self, while experiencing an event, broadens our perspective and allows us to see the fuller context in which we are living. Powerful way to disengage from automatic behaviors and habitual responses) </a:t>
            </a:r>
            <a:r>
              <a:rPr lang="en-US" sz="1200" b="1" dirty="0" smtClean="0"/>
              <a:t>Objectivity </a:t>
            </a:r>
            <a:r>
              <a:rPr lang="en-US" sz="1200" dirty="0" smtClean="0"/>
              <a:t>(capacity of the mind to be aware of the objects of consciousness (thoughts, feelings, sensations) note their transience, and see that they do not define who we are (not getting lost in the target of our attention)</a:t>
            </a:r>
            <a:endParaRPr lang="en-US" sz="1200" b="1" dirty="0" smtClean="0"/>
          </a:p>
          <a:p>
            <a:endParaRPr lang="en-US" dirty="0"/>
          </a:p>
        </p:txBody>
      </p:sp>
      <p:sp>
        <p:nvSpPr>
          <p:cNvPr id="4" name="Slide Number Placeholder 3"/>
          <p:cNvSpPr>
            <a:spLocks noGrp="1"/>
          </p:cNvSpPr>
          <p:nvPr>
            <p:ph type="sldNum" sz="quarter" idx="10"/>
          </p:nvPr>
        </p:nvSpPr>
        <p:spPr/>
        <p:txBody>
          <a:bodyPr/>
          <a:lstStyle/>
          <a:p>
            <a:fld id="{036BAADE-58C6-46A9-BA3D-362B891573F5}" type="slidenum">
              <a:rPr lang="en-US" smtClean="0"/>
              <a:t>17</a:t>
            </a:fld>
            <a:endParaRPr lang="en-US"/>
          </a:p>
        </p:txBody>
      </p:sp>
    </p:spTree>
    <p:extLst>
      <p:ext uri="{BB962C8B-B14F-4D97-AF65-F5344CB8AC3E}">
        <p14:creationId xmlns:p14="http://schemas.microsoft.com/office/powerpoint/2010/main" val="1020469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Lightbulb</a:t>
            </a:r>
            <a:r>
              <a:rPr lang="en-US" baseline="0" dirty="0" smtClean="0"/>
              <a:t> – 1879 = 139yrs ago </a:t>
            </a:r>
            <a:endParaRPr lang="en-US" dirty="0"/>
          </a:p>
        </p:txBody>
      </p:sp>
      <p:sp>
        <p:nvSpPr>
          <p:cNvPr id="4" name="Slide Number Placeholder 3"/>
          <p:cNvSpPr>
            <a:spLocks noGrp="1"/>
          </p:cNvSpPr>
          <p:nvPr>
            <p:ph type="sldNum" sz="quarter" idx="10"/>
          </p:nvPr>
        </p:nvSpPr>
        <p:spPr/>
        <p:txBody>
          <a:bodyPr/>
          <a:lstStyle/>
          <a:p>
            <a:fld id="{ADB33D02-08B2-4383-AA13-BAA744F73E80}" type="slidenum">
              <a:rPr lang="en-US" smtClean="0"/>
              <a:t>20</a:t>
            </a:fld>
            <a:endParaRPr lang="en-US"/>
          </a:p>
        </p:txBody>
      </p:sp>
    </p:spTree>
    <p:extLst>
      <p:ext uri="{BB962C8B-B14F-4D97-AF65-F5344CB8AC3E}">
        <p14:creationId xmlns:p14="http://schemas.microsoft.com/office/powerpoint/2010/main" val="3123117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Rumination when dopamine circuits are humming from increased stress start to be more mentally impulsive make stereotyped base judgments heavily biased by the feeling tone and emotionally response. </a:t>
            </a:r>
            <a:endParaRPr lang="en-US" dirty="0" smtClean="0"/>
          </a:p>
          <a:p>
            <a:r>
              <a:rPr lang="en-US" dirty="0" smtClean="0"/>
              <a:t>I am not aware of any other factor in medicine,</a:t>
            </a:r>
            <a:r>
              <a:rPr lang="en-US" baseline="0" dirty="0" smtClean="0"/>
              <a:t> not diet, smoking, exercise, stress, genetics, drugs, surgery that has a greater impact on our quality of life, incidence of illness, and premature death from all causes – Dean </a:t>
            </a:r>
            <a:r>
              <a:rPr lang="en-US" baseline="0" dirty="0" err="1" smtClean="0"/>
              <a:t>Ornish</a:t>
            </a:r>
            <a:r>
              <a:rPr lang="en-US" baseline="0" dirty="0" smtClean="0"/>
              <a:t> (on relationships)</a:t>
            </a:r>
            <a:endParaRPr lang="en-US" dirty="0"/>
          </a:p>
        </p:txBody>
      </p:sp>
      <p:sp>
        <p:nvSpPr>
          <p:cNvPr id="4" name="Slide Number Placeholder 3"/>
          <p:cNvSpPr>
            <a:spLocks noGrp="1"/>
          </p:cNvSpPr>
          <p:nvPr>
            <p:ph type="sldNum" sz="quarter" idx="10"/>
          </p:nvPr>
        </p:nvSpPr>
        <p:spPr/>
        <p:txBody>
          <a:bodyPr/>
          <a:lstStyle/>
          <a:p>
            <a:fld id="{ADB33D02-08B2-4383-AA13-BAA744F73E80}" type="slidenum">
              <a:rPr lang="en-US" smtClean="0"/>
              <a:t>22</a:t>
            </a:fld>
            <a:endParaRPr lang="en-US"/>
          </a:p>
        </p:txBody>
      </p:sp>
    </p:spTree>
    <p:extLst>
      <p:ext uri="{BB962C8B-B14F-4D97-AF65-F5344CB8AC3E}">
        <p14:creationId xmlns:p14="http://schemas.microsoft.com/office/powerpoint/2010/main" val="23580206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Suppressing emotions is just as toxic</a:t>
            </a:r>
            <a:r>
              <a:rPr lang="en-US" baseline="0" dirty="0" smtClean="0"/>
              <a:t> as eating a bag of deep fried </a:t>
            </a:r>
            <a:r>
              <a:rPr lang="en-US" baseline="0" dirty="0" err="1" smtClean="0"/>
              <a:t>oreos</a:t>
            </a:r>
            <a:r>
              <a:rPr lang="en-US" baseline="0" dirty="0" smtClean="0"/>
              <a:t>, or eating a large steak everyday. Guy with a knife replaced by emotion that is feared.</a:t>
            </a:r>
            <a:endParaRPr lang="en-US" dirty="0"/>
          </a:p>
        </p:txBody>
      </p:sp>
      <p:sp>
        <p:nvSpPr>
          <p:cNvPr id="4" name="Slide Number Placeholder 3"/>
          <p:cNvSpPr>
            <a:spLocks noGrp="1"/>
          </p:cNvSpPr>
          <p:nvPr>
            <p:ph type="sldNum" sz="quarter" idx="10"/>
          </p:nvPr>
        </p:nvSpPr>
        <p:spPr/>
        <p:txBody>
          <a:bodyPr/>
          <a:lstStyle/>
          <a:p>
            <a:fld id="{036BAADE-58C6-46A9-BA3D-362B891573F5}" type="slidenum">
              <a:rPr lang="en-US" smtClean="0"/>
              <a:t>23</a:t>
            </a:fld>
            <a:endParaRPr lang="en-US"/>
          </a:p>
        </p:txBody>
      </p:sp>
    </p:spTree>
    <p:extLst>
      <p:ext uri="{BB962C8B-B14F-4D97-AF65-F5344CB8AC3E}">
        <p14:creationId xmlns:p14="http://schemas.microsoft.com/office/powerpoint/2010/main" val="3432239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271552C-D68B-4FFB-ADE9-0FE61A27A6D3}" type="datetimeFigureOut">
              <a:rPr lang="en-US" smtClean="0"/>
              <a:t>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30015C-A93C-41C5-BE7E-DB5CEDCFA866}" type="slidenum">
              <a:rPr lang="en-US" smtClean="0"/>
              <a:t>‹#›</a:t>
            </a:fld>
            <a:endParaRPr lang="en-US"/>
          </a:p>
        </p:txBody>
      </p:sp>
    </p:spTree>
    <p:extLst>
      <p:ext uri="{BB962C8B-B14F-4D97-AF65-F5344CB8AC3E}">
        <p14:creationId xmlns:p14="http://schemas.microsoft.com/office/powerpoint/2010/main" val="1382548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71552C-D68B-4FFB-ADE9-0FE61A27A6D3}" type="datetimeFigureOut">
              <a:rPr lang="en-US" smtClean="0"/>
              <a:t>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30015C-A93C-41C5-BE7E-DB5CEDCFA866}" type="slidenum">
              <a:rPr lang="en-US" smtClean="0"/>
              <a:t>‹#›</a:t>
            </a:fld>
            <a:endParaRPr lang="en-US"/>
          </a:p>
        </p:txBody>
      </p:sp>
    </p:spTree>
    <p:extLst>
      <p:ext uri="{BB962C8B-B14F-4D97-AF65-F5344CB8AC3E}">
        <p14:creationId xmlns:p14="http://schemas.microsoft.com/office/powerpoint/2010/main" val="2029191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71552C-D68B-4FFB-ADE9-0FE61A27A6D3}" type="datetimeFigureOut">
              <a:rPr lang="en-US" smtClean="0"/>
              <a:t>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30015C-A93C-41C5-BE7E-DB5CEDCFA866}"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0349827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71552C-D68B-4FFB-ADE9-0FE61A27A6D3}" type="datetimeFigureOut">
              <a:rPr lang="en-US" smtClean="0"/>
              <a:t>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30015C-A93C-41C5-BE7E-DB5CEDCFA866}" type="slidenum">
              <a:rPr lang="en-US" smtClean="0"/>
              <a:t>‹#›</a:t>
            </a:fld>
            <a:endParaRPr lang="en-US"/>
          </a:p>
        </p:txBody>
      </p:sp>
    </p:spTree>
    <p:extLst>
      <p:ext uri="{BB962C8B-B14F-4D97-AF65-F5344CB8AC3E}">
        <p14:creationId xmlns:p14="http://schemas.microsoft.com/office/powerpoint/2010/main" val="523607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71552C-D68B-4FFB-ADE9-0FE61A27A6D3}" type="datetimeFigureOut">
              <a:rPr lang="en-US" smtClean="0"/>
              <a:t>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30015C-A93C-41C5-BE7E-DB5CEDCFA866}"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3616415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71552C-D68B-4FFB-ADE9-0FE61A27A6D3}" type="datetimeFigureOut">
              <a:rPr lang="en-US" smtClean="0"/>
              <a:t>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30015C-A93C-41C5-BE7E-DB5CEDCFA866}" type="slidenum">
              <a:rPr lang="en-US" smtClean="0"/>
              <a:t>‹#›</a:t>
            </a:fld>
            <a:endParaRPr lang="en-US"/>
          </a:p>
        </p:txBody>
      </p:sp>
    </p:spTree>
    <p:extLst>
      <p:ext uri="{BB962C8B-B14F-4D97-AF65-F5344CB8AC3E}">
        <p14:creationId xmlns:p14="http://schemas.microsoft.com/office/powerpoint/2010/main" val="22614861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271552C-D68B-4FFB-ADE9-0FE61A27A6D3}" type="datetimeFigureOut">
              <a:rPr lang="en-US" smtClean="0"/>
              <a:t>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30015C-A93C-41C5-BE7E-DB5CEDCFA866}" type="slidenum">
              <a:rPr lang="en-US" smtClean="0"/>
              <a:t>‹#›</a:t>
            </a:fld>
            <a:endParaRPr lang="en-US"/>
          </a:p>
        </p:txBody>
      </p:sp>
    </p:spTree>
    <p:extLst>
      <p:ext uri="{BB962C8B-B14F-4D97-AF65-F5344CB8AC3E}">
        <p14:creationId xmlns:p14="http://schemas.microsoft.com/office/powerpoint/2010/main" val="6417322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271552C-D68B-4FFB-ADE9-0FE61A27A6D3}" type="datetimeFigureOut">
              <a:rPr lang="en-US" smtClean="0"/>
              <a:t>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30015C-A93C-41C5-BE7E-DB5CEDCFA866}" type="slidenum">
              <a:rPr lang="en-US" smtClean="0"/>
              <a:t>‹#›</a:t>
            </a:fld>
            <a:endParaRPr lang="en-US"/>
          </a:p>
        </p:txBody>
      </p:sp>
    </p:spTree>
    <p:extLst>
      <p:ext uri="{BB962C8B-B14F-4D97-AF65-F5344CB8AC3E}">
        <p14:creationId xmlns:p14="http://schemas.microsoft.com/office/powerpoint/2010/main" val="3254979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cs typeface="Arial"/>
              </a:defRPr>
            </a:lvl1pPr>
          </a:lstStyle>
          <a:p>
            <a:r>
              <a:rPr lang="en-US" smtClean="0"/>
              <a:t>Click to edit Master title style</a:t>
            </a:r>
            <a:endParaRPr lang="en-US" dirty="0"/>
          </a:p>
        </p:txBody>
      </p:sp>
      <p:sp>
        <p:nvSpPr>
          <p:cNvPr id="3" name="Content Placeholder 2"/>
          <p:cNvSpPr>
            <a:spLocks noGrp="1"/>
          </p:cNvSpPr>
          <p:nvPr>
            <p:ph idx="1"/>
          </p:nvPr>
        </p:nvSpPr>
        <p:spPr>
          <a:xfrm>
            <a:off x="1083734" y="2387601"/>
            <a:ext cx="10005181" cy="3738563"/>
          </a:xfr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ubtitle 2"/>
          <p:cNvSpPr>
            <a:spLocks noGrp="1"/>
          </p:cNvSpPr>
          <p:nvPr>
            <p:ph type="subTitle" idx="10"/>
          </p:nvPr>
        </p:nvSpPr>
        <p:spPr>
          <a:xfrm>
            <a:off x="609600" y="1417638"/>
            <a:ext cx="10972800" cy="969962"/>
          </a:xfrm>
        </p:spPr>
        <p:txBody>
          <a:bodyPr/>
          <a:lstStyle>
            <a:lvl1pPr marL="0" indent="0" algn="ctr">
              <a:buNone/>
              <a:defRPr b="0" i="0">
                <a:solidFill>
                  <a:schemeClr val="tx1">
                    <a:tint val="7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531204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271552C-D68B-4FFB-ADE9-0FE61A27A6D3}" type="datetimeFigureOut">
              <a:rPr lang="en-US" smtClean="0"/>
              <a:t>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30015C-A93C-41C5-BE7E-DB5CEDCFA866}" type="slidenum">
              <a:rPr lang="en-US" smtClean="0"/>
              <a:t>‹#›</a:t>
            </a:fld>
            <a:endParaRPr lang="en-US"/>
          </a:p>
        </p:txBody>
      </p:sp>
    </p:spTree>
    <p:extLst>
      <p:ext uri="{BB962C8B-B14F-4D97-AF65-F5344CB8AC3E}">
        <p14:creationId xmlns:p14="http://schemas.microsoft.com/office/powerpoint/2010/main" val="3578330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71552C-D68B-4FFB-ADE9-0FE61A27A6D3}" type="datetimeFigureOut">
              <a:rPr lang="en-US" smtClean="0"/>
              <a:t>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30015C-A93C-41C5-BE7E-DB5CEDCFA866}" type="slidenum">
              <a:rPr lang="en-US" smtClean="0"/>
              <a:t>‹#›</a:t>
            </a:fld>
            <a:endParaRPr lang="en-US"/>
          </a:p>
        </p:txBody>
      </p:sp>
    </p:spTree>
    <p:extLst>
      <p:ext uri="{BB962C8B-B14F-4D97-AF65-F5344CB8AC3E}">
        <p14:creationId xmlns:p14="http://schemas.microsoft.com/office/powerpoint/2010/main" val="3701979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271552C-D68B-4FFB-ADE9-0FE61A27A6D3}" type="datetimeFigureOut">
              <a:rPr lang="en-US" smtClean="0"/>
              <a:t>2/4/18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30015C-A93C-41C5-BE7E-DB5CEDCFA866}" type="slidenum">
              <a:rPr lang="en-US" smtClean="0"/>
              <a:t>‹#›</a:t>
            </a:fld>
            <a:endParaRPr lang="en-US"/>
          </a:p>
        </p:txBody>
      </p:sp>
    </p:spTree>
    <p:extLst>
      <p:ext uri="{BB962C8B-B14F-4D97-AF65-F5344CB8AC3E}">
        <p14:creationId xmlns:p14="http://schemas.microsoft.com/office/powerpoint/2010/main" val="2115822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271552C-D68B-4FFB-ADE9-0FE61A27A6D3}" type="datetimeFigureOut">
              <a:rPr lang="en-US" smtClean="0"/>
              <a:t>2/4/18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30015C-A93C-41C5-BE7E-DB5CEDCFA866}" type="slidenum">
              <a:rPr lang="en-US" smtClean="0"/>
              <a:t>‹#›</a:t>
            </a:fld>
            <a:endParaRPr lang="en-US"/>
          </a:p>
        </p:txBody>
      </p:sp>
    </p:spTree>
    <p:extLst>
      <p:ext uri="{BB962C8B-B14F-4D97-AF65-F5344CB8AC3E}">
        <p14:creationId xmlns:p14="http://schemas.microsoft.com/office/powerpoint/2010/main" val="350527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271552C-D68B-4FFB-ADE9-0FE61A27A6D3}" type="datetimeFigureOut">
              <a:rPr lang="en-US" smtClean="0"/>
              <a:t>2/4/18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30015C-A93C-41C5-BE7E-DB5CEDCFA866}" type="slidenum">
              <a:rPr lang="en-US" smtClean="0"/>
              <a:t>‹#›</a:t>
            </a:fld>
            <a:endParaRPr lang="en-US"/>
          </a:p>
        </p:txBody>
      </p:sp>
    </p:spTree>
    <p:extLst>
      <p:ext uri="{BB962C8B-B14F-4D97-AF65-F5344CB8AC3E}">
        <p14:creationId xmlns:p14="http://schemas.microsoft.com/office/powerpoint/2010/main" val="2368719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71552C-D68B-4FFB-ADE9-0FE61A27A6D3}" type="datetimeFigureOut">
              <a:rPr lang="en-US" smtClean="0"/>
              <a:t>2/4/18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30015C-A93C-41C5-BE7E-DB5CEDCFA866}" type="slidenum">
              <a:rPr lang="en-US" smtClean="0"/>
              <a:t>‹#›</a:t>
            </a:fld>
            <a:endParaRPr lang="en-US"/>
          </a:p>
        </p:txBody>
      </p:sp>
    </p:spTree>
    <p:extLst>
      <p:ext uri="{BB962C8B-B14F-4D97-AF65-F5344CB8AC3E}">
        <p14:creationId xmlns:p14="http://schemas.microsoft.com/office/powerpoint/2010/main" val="1570846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71552C-D68B-4FFB-ADE9-0FE61A27A6D3}" type="datetimeFigureOut">
              <a:rPr lang="en-US" smtClean="0"/>
              <a:t>2/4/18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30015C-A93C-41C5-BE7E-DB5CEDCFA866}" type="slidenum">
              <a:rPr lang="en-US" smtClean="0"/>
              <a:t>‹#›</a:t>
            </a:fld>
            <a:endParaRPr lang="en-US"/>
          </a:p>
        </p:txBody>
      </p:sp>
    </p:spTree>
    <p:extLst>
      <p:ext uri="{BB962C8B-B14F-4D97-AF65-F5344CB8AC3E}">
        <p14:creationId xmlns:p14="http://schemas.microsoft.com/office/powerpoint/2010/main" val="1909059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71552C-D68B-4FFB-ADE9-0FE61A27A6D3}" type="datetimeFigureOut">
              <a:rPr lang="en-US" smtClean="0"/>
              <a:t>2/4/18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30015C-A93C-41C5-BE7E-DB5CEDCFA866}" type="slidenum">
              <a:rPr lang="en-US" smtClean="0"/>
              <a:t>‹#›</a:t>
            </a:fld>
            <a:endParaRPr lang="en-US"/>
          </a:p>
        </p:txBody>
      </p:sp>
    </p:spTree>
    <p:extLst>
      <p:ext uri="{BB962C8B-B14F-4D97-AF65-F5344CB8AC3E}">
        <p14:creationId xmlns:p14="http://schemas.microsoft.com/office/powerpoint/2010/main" val="314288301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271552C-D68B-4FFB-ADE9-0FE61A27A6D3}" type="datetimeFigureOut">
              <a:rPr lang="en-US" smtClean="0"/>
              <a:t>2/4/18</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230015C-A93C-41C5-BE7E-DB5CEDCFA866}" type="slidenum">
              <a:rPr lang="en-US" smtClean="0"/>
              <a:t>‹#›</a:t>
            </a:fld>
            <a:endParaRPr lang="en-US"/>
          </a:p>
        </p:txBody>
      </p:sp>
    </p:spTree>
    <p:extLst>
      <p:ext uri="{BB962C8B-B14F-4D97-AF65-F5344CB8AC3E}">
        <p14:creationId xmlns:p14="http://schemas.microsoft.com/office/powerpoint/2010/main" val="1477225562"/>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 id="2147483778" r:id="rId15"/>
    <p:sldLayoutId id="2147483779" r:id="rId16"/>
    <p:sldLayoutId id="2147483781"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xml"/><Relationship Id="rId3"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image" Target="../media/image1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xml"/><Relationship Id="rId3" Type="http://schemas.openxmlformats.org/officeDocument/2006/relationships/image" Target="../media/image1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1.xml"/><Relationship Id="rId3" Type="http://schemas.openxmlformats.org/officeDocument/2006/relationships/image" Target="../media/image18.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9.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www.sbintegrativepsychiatry.com/" TargetMode="External"/><Relationship Id="rId3" Type="http://schemas.openxmlformats.org/officeDocument/2006/relationships/hyperlink" Target="mailto:Dr.Mantz@SBintegrativepsychiatry@gmail.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07234" y="1024128"/>
            <a:ext cx="7197726" cy="2492565"/>
          </a:xfrm>
        </p:spPr>
        <p:txBody>
          <a:bodyPr>
            <a:normAutofit fontScale="90000"/>
          </a:bodyPr>
          <a:lstStyle/>
          <a:p>
            <a:r>
              <a:rPr lang="en-US" sz="5400" dirty="0" smtClean="0"/>
              <a:t>The 10 Foundational Principles for a Healthy</a:t>
            </a:r>
            <a:br>
              <a:rPr lang="en-US" sz="5400" dirty="0" smtClean="0"/>
            </a:br>
            <a:r>
              <a:rPr lang="en-US" sz="5400" dirty="0" smtClean="0"/>
              <a:t> Mind</a:t>
            </a:r>
            <a:endParaRPr lang="en-US" sz="5400" dirty="0"/>
          </a:p>
        </p:txBody>
      </p:sp>
      <p:sp>
        <p:nvSpPr>
          <p:cNvPr id="3" name="Subtitle 2"/>
          <p:cNvSpPr>
            <a:spLocks noGrp="1"/>
          </p:cNvSpPr>
          <p:nvPr>
            <p:ph type="subTitle" idx="1"/>
          </p:nvPr>
        </p:nvSpPr>
        <p:spPr>
          <a:xfrm>
            <a:off x="60960" y="3431349"/>
            <a:ext cx="9144000" cy="2541979"/>
          </a:xfrm>
        </p:spPr>
        <p:txBody>
          <a:bodyPr>
            <a:normAutofit/>
          </a:bodyPr>
          <a:lstStyle/>
          <a:p>
            <a:endParaRPr lang="en-US" dirty="0" smtClean="0"/>
          </a:p>
          <a:p>
            <a:r>
              <a:rPr lang="en-US" sz="3200" dirty="0" smtClean="0"/>
              <a:t>Michael B. Mantz, MD,MH</a:t>
            </a:r>
          </a:p>
          <a:p>
            <a:r>
              <a:rPr lang="en-US" sz="3200" cap="none" dirty="0" smtClean="0"/>
              <a:t>BOARD-CERTIFIED </a:t>
            </a:r>
            <a:r>
              <a:rPr lang="en-US" sz="3200" dirty="0" smtClean="0"/>
              <a:t>Psychiatrist</a:t>
            </a:r>
          </a:p>
          <a:p>
            <a:r>
              <a:rPr lang="en-US" sz="3200" cap="none" dirty="0" smtClean="0"/>
              <a:t>www</a:t>
            </a:r>
            <a:r>
              <a:rPr lang="en-US" sz="3200" dirty="0" smtClean="0"/>
              <a:t>.SBIntegrativePsychiatry.</a:t>
            </a:r>
            <a:r>
              <a:rPr lang="en-US" sz="3200" cap="none" dirty="0" smtClean="0"/>
              <a:t>com</a:t>
            </a:r>
            <a:endParaRPr lang="en-US" sz="3200" cap="none" dirty="0"/>
          </a:p>
        </p:txBody>
      </p:sp>
    </p:spTree>
    <p:extLst>
      <p:ext uri="{BB962C8B-B14F-4D97-AF65-F5344CB8AC3E}">
        <p14:creationId xmlns:p14="http://schemas.microsoft.com/office/powerpoint/2010/main" val="381232437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599440"/>
            <a:ext cx="8596668" cy="1320800"/>
          </a:xfrm>
        </p:spPr>
        <p:txBody>
          <a:bodyPr/>
          <a:lstStyle/>
          <a:p>
            <a:r>
              <a:rPr lang="en-US" dirty="0" smtClean="0"/>
              <a:t>The Brain &amp; Gut </a:t>
            </a:r>
            <a:br>
              <a:rPr lang="en-US" dirty="0" smtClean="0"/>
            </a:br>
            <a:r>
              <a:rPr lang="en-US" dirty="0" smtClean="0"/>
              <a:t>Connection</a:t>
            </a:r>
            <a:endParaRPr lang="en-US" dirty="0"/>
          </a:p>
        </p:txBody>
      </p:sp>
      <p:sp>
        <p:nvSpPr>
          <p:cNvPr id="3" name="Content Placeholder 2"/>
          <p:cNvSpPr>
            <a:spLocks noGrp="1"/>
          </p:cNvSpPr>
          <p:nvPr>
            <p:ph idx="1"/>
          </p:nvPr>
        </p:nvSpPr>
        <p:spPr>
          <a:xfrm>
            <a:off x="838200" y="1622843"/>
            <a:ext cx="10250715" cy="4947942"/>
          </a:xfrm>
        </p:spPr>
        <p:txBody>
          <a:bodyPr>
            <a:normAutofit/>
          </a:bodyPr>
          <a:lstStyle/>
          <a:p>
            <a:endParaRPr lang="en-US" dirty="0" smtClean="0"/>
          </a:p>
          <a:p>
            <a:endParaRPr lang="en-US" dirty="0"/>
          </a:p>
          <a:p>
            <a:endParaRPr lang="en-US" dirty="0" smtClean="0"/>
          </a:p>
          <a:p>
            <a:endParaRPr lang="en-US" dirty="0" smtClean="0"/>
          </a:p>
          <a:p>
            <a:r>
              <a:rPr lang="en-US" sz="2400" dirty="0" smtClean="0"/>
              <a:t>75% of neurotransmitters are created in the gut</a:t>
            </a:r>
          </a:p>
          <a:p>
            <a:r>
              <a:rPr lang="en-US" sz="2400" dirty="0" smtClean="0"/>
              <a:t>Chronic stress alters </a:t>
            </a:r>
            <a:r>
              <a:rPr lang="en-US" sz="2400" dirty="0"/>
              <a:t>m</a:t>
            </a:r>
            <a:r>
              <a:rPr lang="en-US" sz="2400" dirty="0" smtClean="0"/>
              <a:t>icrobiome &gt; pathogenic microorganisms</a:t>
            </a:r>
          </a:p>
          <a:p>
            <a:r>
              <a:rPr lang="en-US" sz="2400" dirty="0" smtClean="0"/>
              <a:t>Importance of fermented foods and Resistant Starches</a:t>
            </a:r>
          </a:p>
          <a:p>
            <a:r>
              <a:rPr lang="en-US" sz="2400" dirty="0" smtClean="0"/>
              <a:t>Consider Prebiotic (artichokes/leeks/bananas/</a:t>
            </a:r>
            <a:r>
              <a:rPr lang="en-US" sz="2400" dirty="0" err="1" smtClean="0"/>
              <a:t>sunchokes</a:t>
            </a:r>
            <a:r>
              <a:rPr lang="en-US" sz="2400" dirty="0" smtClean="0"/>
              <a:t>) </a:t>
            </a:r>
          </a:p>
          <a:p>
            <a:r>
              <a:rPr lang="en-US" sz="2400" dirty="0" smtClean="0"/>
              <a:t>Consider Probiotics (sauerkraut/</a:t>
            </a:r>
            <a:r>
              <a:rPr lang="en-US" sz="2400" dirty="0" err="1" smtClean="0"/>
              <a:t>kim</a:t>
            </a:r>
            <a:r>
              <a:rPr lang="en-US" sz="2400" dirty="0" smtClean="0"/>
              <a:t> chi/miso/tempeh/yogurt)</a:t>
            </a:r>
          </a:p>
          <a:p>
            <a:endParaRPr lang="en-US" sz="2400" dirty="0" smtClean="0"/>
          </a:p>
          <a:p>
            <a:endParaRPr lang="en-US" dirty="0"/>
          </a:p>
        </p:txBody>
      </p:sp>
      <p:pic>
        <p:nvPicPr>
          <p:cNvPr id="1026" name="Picture 2" descr="http://justinhealth.com/wp-content/uploads/2015/06/brain-gut-connec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1513" y="141640"/>
            <a:ext cx="5581345" cy="2962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489973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1734" y="3048000"/>
            <a:ext cx="8596668" cy="1320800"/>
          </a:xfrm>
        </p:spPr>
        <p:txBody>
          <a:bodyPr>
            <a:normAutofit fontScale="90000"/>
          </a:bodyPr>
          <a:lstStyle/>
          <a:p>
            <a:r>
              <a:rPr lang="en-US" dirty="0" smtClean="0"/>
              <a:t>Principle #4: High quality sleep and regular exercise are essential for optimum brain health</a:t>
            </a:r>
            <a:br>
              <a:rPr lang="en-US" dirty="0" smtClean="0"/>
            </a:br>
            <a:endParaRPr lang="en-US" dirty="0"/>
          </a:p>
        </p:txBody>
      </p:sp>
    </p:spTree>
    <p:extLst>
      <p:ext uri="{BB962C8B-B14F-4D97-AF65-F5344CB8AC3E}">
        <p14:creationId xmlns:p14="http://schemas.microsoft.com/office/powerpoint/2010/main" val="2929569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Getting your </a:t>
            </a:r>
            <a:r>
              <a:rPr lang="en-US" dirty="0" err="1" smtClean="0"/>
              <a:t>Zzzzzzz’s</a:t>
            </a:r>
            <a:r>
              <a:rPr lang="en-US" dirty="0" smtClean="0"/>
              <a:t>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95292" y="119917"/>
            <a:ext cx="5786283" cy="3959714"/>
          </a:xfrm>
        </p:spPr>
      </p:pic>
      <p:sp>
        <p:nvSpPr>
          <p:cNvPr id="5" name="TextBox 4"/>
          <p:cNvSpPr txBox="1"/>
          <p:nvPr/>
        </p:nvSpPr>
        <p:spPr>
          <a:xfrm>
            <a:off x="845570" y="1345248"/>
            <a:ext cx="5284297" cy="5539978"/>
          </a:xfrm>
          <a:prstGeom prst="rect">
            <a:avLst/>
          </a:prstGeom>
          <a:noFill/>
        </p:spPr>
        <p:txBody>
          <a:bodyPr wrap="square" rtlCol="0">
            <a:spAutoFit/>
          </a:bodyPr>
          <a:lstStyle/>
          <a:p>
            <a:r>
              <a:rPr lang="en-US" sz="2400" dirty="0" smtClean="0"/>
              <a:t>Studies estimate </a:t>
            </a:r>
            <a:r>
              <a:rPr lang="en-US" sz="2400" dirty="0"/>
              <a:t>~</a:t>
            </a:r>
            <a:r>
              <a:rPr lang="en-US" sz="2400" dirty="0" smtClean="0"/>
              <a:t>90% correlation disrupted sleep and depression.</a:t>
            </a:r>
          </a:p>
          <a:p>
            <a:endParaRPr lang="en-US" sz="2400" dirty="0" smtClean="0"/>
          </a:p>
          <a:p>
            <a:pPr marL="285750" indent="-285750">
              <a:buFont typeface="Arial" panose="020B0604020202020204" pitchFamily="34" charset="0"/>
              <a:buChar char="•"/>
            </a:pPr>
            <a:r>
              <a:rPr lang="en-US" sz="2400" dirty="0" smtClean="0"/>
              <a:t>Make your bedroom – quiet/cool/dark </a:t>
            </a:r>
          </a:p>
          <a:p>
            <a:pPr marL="285750" indent="-285750">
              <a:buFont typeface="Arial" panose="020B0604020202020204" pitchFamily="34" charset="0"/>
              <a:buChar char="•"/>
            </a:pPr>
            <a:r>
              <a:rPr lang="en-US" sz="2400" dirty="0" smtClean="0"/>
              <a:t>Create </a:t>
            </a:r>
            <a:r>
              <a:rPr lang="en-US" sz="2400" dirty="0"/>
              <a:t>a nighttime ritual </a:t>
            </a:r>
            <a:endParaRPr lang="en-US" sz="2400" dirty="0" smtClean="0"/>
          </a:p>
          <a:p>
            <a:pPr marL="285750" indent="-285750">
              <a:buFont typeface="Arial" panose="020B0604020202020204" pitchFamily="34" charset="0"/>
              <a:buChar char="•"/>
            </a:pPr>
            <a:r>
              <a:rPr lang="en-US" sz="2400" dirty="0" smtClean="0"/>
              <a:t>Create a morning ritual</a:t>
            </a:r>
            <a:endParaRPr lang="en-US" sz="2400" dirty="0"/>
          </a:p>
          <a:p>
            <a:pPr marL="285750" indent="-285750">
              <a:buFont typeface="Arial" panose="020B0604020202020204" pitchFamily="34" charset="0"/>
              <a:buChar char="•"/>
            </a:pPr>
            <a:r>
              <a:rPr lang="en-US" sz="2400" b="1" dirty="0" smtClean="0"/>
              <a:t>De-stimulation</a:t>
            </a:r>
          </a:p>
          <a:p>
            <a:pPr marL="285750" indent="-285750">
              <a:buFont typeface="Arial" panose="020B0604020202020204" pitchFamily="34" charset="0"/>
              <a:buChar char="•"/>
            </a:pPr>
            <a:r>
              <a:rPr lang="en-US" sz="2400" dirty="0" smtClean="0"/>
              <a:t>Invest in your sleep – bed and bedroom</a:t>
            </a:r>
          </a:p>
          <a:p>
            <a:pPr marL="285750" indent="-285750">
              <a:buFont typeface="Arial" panose="020B0604020202020204" pitchFamily="34" charset="0"/>
              <a:buChar char="•"/>
            </a:pPr>
            <a:r>
              <a:rPr lang="en-US" sz="2400" dirty="0" smtClean="0"/>
              <a:t>Consistency </a:t>
            </a:r>
          </a:p>
          <a:p>
            <a:pPr marL="285750" indent="-285750">
              <a:buFont typeface="Arial" panose="020B0604020202020204" pitchFamily="34" charset="0"/>
              <a:buChar char="•"/>
            </a:pPr>
            <a:r>
              <a:rPr lang="en-US" sz="2400" dirty="0" smtClean="0"/>
              <a:t>Get a night light for the bathroo</a:t>
            </a:r>
            <a:r>
              <a:rPr lang="en-US" sz="2200" dirty="0" smtClean="0"/>
              <a:t>m</a:t>
            </a:r>
          </a:p>
          <a:p>
            <a:pPr marL="285750" indent="-285750">
              <a:buFont typeface="Arial" panose="020B0604020202020204" pitchFamily="34" charset="0"/>
              <a:buChar char="•"/>
            </a:pPr>
            <a:endParaRPr lang="en-US" sz="2200" dirty="0" smtClean="0"/>
          </a:p>
          <a:p>
            <a:pPr marL="285750" indent="-285750">
              <a:buFont typeface="Arial" panose="020B0604020202020204" pitchFamily="34" charset="0"/>
              <a:buChar char="•"/>
            </a:pPr>
            <a:endParaRPr lang="en-US" sz="2200" dirty="0" smtClean="0"/>
          </a:p>
          <a:p>
            <a:pPr marL="285750" indent="-285750">
              <a:buFont typeface="Arial" panose="020B0604020202020204" pitchFamily="34" charset="0"/>
              <a:buChar char="•"/>
            </a:pPr>
            <a:endParaRPr lang="en-US" sz="2200" dirty="0"/>
          </a:p>
        </p:txBody>
      </p:sp>
    </p:spTree>
    <p:extLst>
      <p:ext uri="{BB962C8B-B14F-4D97-AF65-F5344CB8AC3E}">
        <p14:creationId xmlns:p14="http://schemas.microsoft.com/office/powerpoint/2010/main" val="87637871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0449" y="281328"/>
            <a:ext cx="7321062" cy="1325563"/>
          </a:xfrm>
        </p:spPr>
        <p:txBody>
          <a:bodyPr>
            <a:normAutofit/>
          </a:bodyPr>
          <a:lstStyle/>
          <a:p>
            <a:r>
              <a:rPr lang="en-US" dirty="0" smtClean="0"/>
              <a:t>Exercise: Preventative &amp; Therapeutic </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048305" y="0"/>
            <a:ext cx="4443046" cy="3146487"/>
          </a:xfrm>
        </p:spPr>
      </p:pic>
      <p:sp>
        <p:nvSpPr>
          <p:cNvPr id="3" name="TextBox 2"/>
          <p:cNvSpPr txBox="1"/>
          <p:nvPr/>
        </p:nvSpPr>
        <p:spPr>
          <a:xfrm>
            <a:off x="780449" y="1379577"/>
            <a:ext cx="6629400" cy="5478423"/>
          </a:xfrm>
          <a:prstGeom prst="rect">
            <a:avLst/>
          </a:prstGeom>
          <a:noFill/>
        </p:spPr>
        <p:txBody>
          <a:bodyPr wrap="square" rtlCol="0">
            <a:spAutoFit/>
          </a:bodyPr>
          <a:lstStyle/>
          <a:p>
            <a:r>
              <a:rPr lang="en-US" sz="2800" dirty="0" smtClean="0"/>
              <a:t>Reduces Risk of:</a:t>
            </a:r>
          </a:p>
          <a:p>
            <a:endParaRPr lang="en-US" sz="2800" dirty="0" smtClean="0"/>
          </a:p>
          <a:p>
            <a:r>
              <a:rPr lang="en-US" sz="2800" dirty="0" smtClean="0"/>
              <a:t>Depression &amp; Neurodegenerative disorders (ALZ 45% reduction)</a:t>
            </a:r>
          </a:p>
          <a:p>
            <a:endParaRPr lang="en-US" sz="2800" dirty="0"/>
          </a:p>
          <a:p>
            <a:r>
              <a:rPr lang="en-US" sz="2800" dirty="0" smtClean="0"/>
              <a:t>Therapeutic for disorders such as:</a:t>
            </a:r>
          </a:p>
          <a:p>
            <a:endParaRPr lang="en-US" sz="3200" dirty="0" smtClean="0"/>
          </a:p>
          <a:p>
            <a:r>
              <a:rPr lang="en-US" sz="2800" dirty="0" smtClean="0"/>
              <a:t>Anxiety/Depression/ADHD/Chronic Pain/Schizophrenia</a:t>
            </a:r>
          </a:p>
          <a:p>
            <a:endParaRPr lang="en-US" sz="2800" dirty="0" smtClean="0"/>
          </a:p>
          <a:p>
            <a:r>
              <a:rPr lang="en-US" sz="2800" dirty="0" smtClean="0"/>
              <a:t>1/week HIIT Training – 1/week resistance training – walking </a:t>
            </a:r>
            <a:endParaRPr lang="en-US" sz="2800" dirty="0"/>
          </a:p>
        </p:txBody>
      </p:sp>
    </p:spTree>
    <p:extLst>
      <p:ext uri="{BB962C8B-B14F-4D97-AF65-F5344CB8AC3E}">
        <p14:creationId xmlns:p14="http://schemas.microsoft.com/office/powerpoint/2010/main" val="235341359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2278" y="2743200"/>
            <a:ext cx="8596668" cy="1320800"/>
          </a:xfrm>
        </p:spPr>
        <p:txBody>
          <a:bodyPr>
            <a:normAutofit fontScale="90000"/>
          </a:bodyPr>
          <a:lstStyle/>
          <a:p>
            <a:r>
              <a:rPr lang="en-US" dirty="0" smtClean="0"/>
              <a:t>Principle #5: Rejuvenate and strengthen the mind by giving it a daily time out in silence</a:t>
            </a:r>
            <a:endParaRPr lang="en-US" dirty="0"/>
          </a:p>
        </p:txBody>
      </p:sp>
    </p:spTree>
    <p:extLst>
      <p:ext uri="{BB962C8B-B14F-4D97-AF65-F5344CB8AC3E}">
        <p14:creationId xmlns:p14="http://schemas.microsoft.com/office/powerpoint/2010/main" val="1478937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smtClean="0">
                <a:latin typeface="Arial" panose="020B0604020202020204" pitchFamily="34" charset="0"/>
                <a:cs typeface="Arial" panose="020B0604020202020204" pitchFamily="34" charset="0"/>
              </a:rPr>
              <a:t>Power of Attention</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77334" y="2221549"/>
            <a:ext cx="8596668" cy="3880773"/>
          </a:xfrm>
        </p:spPr>
        <p:txBody>
          <a:bodyPr>
            <a:noAutofit/>
          </a:bodyPr>
          <a:lstStyle/>
          <a:p>
            <a:r>
              <a:rPr lang="en-US" sz="2400" dirty="0" smtClean="0">
                <a:cs typeface="Arial" panose="020B0604020202020204" pitchFamily="34" charset="0"/>
              </a:rPr>
              <a:t>What you </a:t>
            </a:r>
            <a:r>
              <a:rPr lang="en-US" sz="2400" b="1" u="sng" dirty="0" smtClean="0">
                <a:cs typeface="Arial" panose="020B0604020202020204" pitchFamily="34" charset="0"/>
              </a:rPr>
              <a:t>focus on you feel</a:t>
            </a:r>
            <a:r>
              <a:rPr lang="en-US" sz="2400" b="1" dirty="0" smtClean="0">
                <a:cs typeface="Arial" panose="020B0604020202020204" pitchFamily="34" charset="0"/>
              </a:rPr>
              <a:t> </a:t>
            </a:r>
            <a:r>
              <a:rPr lang="en-US" sz="2400" dirty="0" smtClean="0">
                <a:cs typeface="Arial" panose="020B0604020202020204" pitchFamily="34" charset="0"/>
              </a:rPr>
              <a:t>+ automatically gives value to</a:t>
            </a:r>
          </a:p>
          <a:p>
            <a:r>
              <a:rPr lang="en-US" sz="2400" dirty="0" smtClean="0">
                <a:cs typeface="Arial" panose="020B0604020202020204" pitchFamily="34" charset="0"/>
              </a:rPr>
              <a:t>Attention shapes neural circuits</a:t>
            </a:r>
          </a:p>
          <a:p>
            <a:pPr marL="0" indent="0">
              <a:buNone/>
            </a:pPr>
            <a:r>
              <a:rPr lang="en-US" sz="2400" dirty="0" smtClean="0">
                <a:cs typeface="Arial" panose="020B0604020202020204" pitchFamily="34" charset="0"/>
              </a:rPr>
              <a:t>Neuroplasticity </a:t>
            </a:r>
          </a:p>
          <a:p>
            <a:pPr marL="0" indent="0">
              <a:buNone/>
            </a:pPr>
            <a:r>
              <a:rPr lang="en-US" sz="2400" dirty="0" smtClean="0">
                <a:cs typeface="Arial" panose="020B0604020202020204" pitchFamily="34" charset="0"/>
              </a:rPr>
              <a:t>N.E.A.R</a:t>
            </a:r>
          </a:p>
          <a:p>
            <a:pPr marL="0" indent="0">
              <a:buNone/>
            </a:pPr>
            <a:endParaRPr lang="en-US" sz="2400" dirty="0">
              <a:cs typeface="Arial" panose="020B0604020202020204" pitchFamily="34" charset="0"/>
            </a:endParaRPr>
          </a:p>
          <a:p>
            <a:pPr marL="0" indent="0">
              <a:buNone/>
            </a:pPr>
            <a:r>
              <a:rPr lang="en-US" sz="2400" dirty="0" smtClean="0">
                <a:cs typeface="Arial" panose="020B0604020202020204" pitchFamily="34" charset="0"/>
              </a:rPr>
              <a:t>What are your attentional practices?</a:t>
            </a:r>
            <a:endParaRPr lang="en-US" sz="2400" dirty="0">
              <a:cs typeface="Arial" panose="020B0604020202020204" pitchFamily="34" charset="0"/>
            </a:endParaRPr>
          </a:p>
          <a:p>
            <a:pPr marL="0" indent="0">
              <a:buNone/>
            </a:pPr>
            <a:endParaRPr lang="en-US" sz="2000" dirty="0"/>
          </a:p>
        </p:txBody>
      </p:sp>
      <p:pic>
        <p:nvPicPr>
          <p:cNvPr id="1026" name="Picture 2" descr="Image result for atten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9727" y="0"/>
            <a:ext cx="4457065" cy="2079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545843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677" y="650574"/>
            <a:ext cx="10160000" cy="1143000"/>
          </a:xfrm>
        </p:spPr>
        <p:txBody>
          <a:bodyPr>
            <a:normAutofit fontScale="90000"/>
          </a:bodyPr>
          <a:lstStyle/>
          <a:p>
            <a:r>
              <a:rPr lang="en-US" dirty="0" smtClean="0"/>
              <a:t>What is Mindfulness? </a:t>
            </a:r>
            <a:r>
              <a:rPr lang="en-US" dirty="0"/>
              <a:t/>
            </a:r>
            <a:br>
              <a:rPr lang="en-US" dirty="0"/>
            </a:br>
            <a:r>
              <a:rPr lang="en-US" dirty="0" smtClean="0"/>
              <a:t>Aka Attentional Skill Training</a:t>
            </a:r>
            <a:br>
              <a:rPr lang="en-US" dirty="0" smtClean="0"/>
            </a:br>
            <a:r>
              <a:rPr lang="en-US" dirty="0" smtClean="0"/>
              <a:t/>
            </a:r>
            <a:br>
              <a:rPr lang="en-US" dirty="0" smtClean="0"/>
            </a:br>
            <a:endParaRPr lang="en-US" dirty="0"/>
          </a:p>
        </p:txBody>
      </p:sp>
      <p:sp>
        <p:nvSpPr>
          <p:cNvPr id="3" name="Content Placeholder 2"/>
          <p:cNvSpPr>
            <a:spLocks noGrp="1"/>
          </p:cNvSpPr>
          <p:nvPr>
            <p:ph sz="half" idx="1"/>
          </p:nvPr>
        </p:nvSpPr>
        <p:spPr>
          <a:xfrm>
            <a:off x="140677" y="2157785"/>
            <a:ext cx="10160000" cy="4590288"/>
          </a:xfrm>
        </p:spPr>
        <p:txBody>
          <a:bodyPr>
            <a:normAutofit/>
          </a:bodyPr>
          <a:lstStyle/>
          <a:p>
            <a:pPr marL="0" indent="0">
              <a:buNone/>
            </a:pPr>
            <a:r>
              <a:rPr lang="en-US" sz="2800" u="sng" dirty="0" smtClean="0"/>
              <a:t>nonjudgmental attention</a:t>
            </a:r>
            <a:r>
              <a:rPr lang="en-US" sz="2800" dirty="0" smtClean="0"/>
              <a:t> </a:t>
            </a:r>
            <a:r>
              <a:rPr lang="en-US" sz="2800" dirty="0" smtClean="0">
                <a:sym typeface="Wingdings" panose="05000000000000000000" pitchFamily="2" charset="2"/>
              </a:rPr>
              <a:t></a:t>
            </a:r>
            <a:r>
              <a:rPr lang="en-US" sz="2800" dirty="0" smtClean="0"/>
              <a:t>present moment			    		</a:t>
            </a:r>
            <a:r>
              <a:rPr lang="en-US" sz="2800" dirty="0"/>
              <a:t> </a:t>
            </a:r>
            <a:r>
              <a:rPr lang="en-US" sz="2800" dirty="0" smtClean="0"/>
              <a:t>   </a:t>
            </a:r>
          </a:p>
          <a:p>
            <a:pPr marL="0" indent="0">
              <a:buNone/>
            </a:pPr>
            <a:r>
              <a:rPr lang="en-US" sz="2800" u="sng" dirty="0" smtClean="0"/>
              <a:t>Acceptance</a:t>
            </a:r>
            <a:r>
              <a:rPr lang="en-US" sz="2800" dirty="0" smtClean="0"/>
              <a:t> = being ok with what is</a:t>
            </a:r>
            <a:endParaRPr lang="en-US" sz="2800" u="sng" dirty="0" smtClean="0"/>
          </a:p>
          <a:p>
            <a:pPr marL="0" indent="0">
              <a:buNone/>
            </a:pPr>
            <a:r>
              <a:rPr lang="en-US" sz="2800" u="sng" dirty="0" smtClean="0"/>
              <a:t>Attitude</a:t>
            </a:r>
            <a:r>
              <a:rPr lang="en-US" sz="2800" dirty="0" smtClean="0"/>
              <a:t> = open/curious</a:t>
            </a:r>
          </a:p>
          <a:p>
            <a:pPr marL="0" indent="0">
              <a:buNone/>
            </a:pPr>
            <a:endParaRPr lang="en-US" sz="2800" dirty="0" smtClean="0"/>
          </a:p>
          <a:p>
            <a:pPr marL="0" indent="0">
              <a:buNone/>
            </a:pPr>
            <a:r>
              <a:rPr lang="en-US" sz="2800" dirty="0" smtClean="0"/>
              <a:t>ALLIES: 4 ANCHORS + 5 SENSES</a:t>
            </a:r>
          </a:p>
          <a:p>
            <a:pPr marL="0" indent="0">
              <a:buNone/>
            </a:pPr>
            <a:r>
              <a:rPr lang="en-US" sz="2800" dirty="0" smtClean="0"/>
              <a:t>PITFALLS– Mind vs. Mind / Results Focused</a:t>
            </a:r>
          </a:p>
          <a:p>
            <a:pPr marL="0" indent="0">
              <a:buNone/>
            </a:pPr>
            <a:endParaRPr lang="en-US" sz="2800" dirty="0"/>
          </a:p>
          <a:p>
            <a:pPr marL="0" indent="0" algn="ctr">
              <a:buNone/>
            </a:pPr>
            <a:r>
              <a:rPr lang="en-US" sz="2800" dirty="0" smtClean="0"/>
              <a:t>3 minute meditation</a:t>
            </a:r>
          </a:p>
          <a:p>
            <a:pPr marL="114300" indent="0">
              <a:buNone/>
            </a:pPr>
            <a:endParaRPr lang="en-US" sz="2800" dirty="0"/>
          </a:p>
          <a:p>
            <a:pPr marL="114300" indent="0">
              <a:buNone/>
            </a:pPr>
            <a:endParaRPr lang="en-US" sz="2800" dirty="0" smtClean="0"/>
          </a:p>
        </p:txBody>
      </p:sp>
      <p:pic>
        <p:nvPicPr>
          <p:cNvPr id="3074" name="Picture 2" descr="http://www.paranormalparagons.com/uploads/8/5/7/7/8577486/5289605_ori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6460" y="0"/>
            <a:ext cx="3575540" cy="4671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157961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Mindfulness </a:t>
            </a:r>
            <a:br>
              <a:rPr lang="en-US" dirty="0" smtClean="0"/>
            </a:br>
            <a:r>
              <a:rPr lang="en-US" dirty="0" smtClean="0"/>
              <a:t>Interventions Help?</a:t>
            </a:r>
            <a:endParaRPr lang="en-US" dirty="0"/>
          </a:p>
        </p:txBody>
      </p:sp>
      <p:sp>
        <p:nvSpPr>
          <p:cNvPr id="3" name="Content Placeholder 2"/>
          <p:cNvSpPr>
            <a:spLocks noGrp="1"/>
          </p:cNvSpPr>
          <p:nvPr>
            <p:ph idx="1"/>
          </p:nvPr>
        </p:nvSpPr>
        <p:spPr>
          <a:xfrm>
            <a:off x="609600" y="1600200"/>
            <a:ext cx="10160000" cy="5053914"/>
          </a:xfrm>
        </p:spPr>
        <p:txBody>
          <a:bodyPr>
            <a:normAutofit/>
          </a:bodyPr>
          <a:lstStyle/>
          <a:p>
            <a:pPr marL="114300" indent="0">
              <a:buNone/>
            </a:pPr>
            <a:endParaRPr lang="en-US" dirty="0"/>
          </a:p>
          <a:p>
            <a:pPr marL="114300" indent="0">
              <a:buNone/>
            </a:pPr>
            <a:r>
              <a:rPr lang="en-US" sz="3000" dirty="0" smtClean="0"/>
              <a:t> Stimulates </a:t>
            </a:r>
            <a:r>
              <a:rPr lang="en-US" sz="3000" b="1" dirty="0" smtClean="0"/>
              <a:t>neuroplasticity</a:t>
            </a:r>
            <a:r>
              <a:rPr lang="en-US" sz="3000" dirty="0" smtClean="0"/>
              <a:t> </a:t>
            </a:r>
            <a:r>
              <a:rPr lang="en-US" sz="2600" dirty="0" smtClean="0"/>
              <a:t>(</a:t>
            </a:r>
            <a:r>
              <a:rPr lang="en-US" sz="2600" dirty="0" err="1" smtClean="0"/>
              <a:t>mPFC</a:t>
            </a:r>
            <a:r>
              <a:rPr lang="en-US" sz="2600" dirty="0" smtClean="0"/>
              <a:t>)</a:t>
            </a:r>
          </a:p>
          <a:p>
            <a:pPr marL="0" indent="0">
              <a:buNone/>
            </a:pPr>
            <a:r>
              <a:rPr lang="en-US" sz="2600" b="1" dirty="0" smtClean="0"/>
              <a:t>          </a:t>
            </a:r>
          </a:p>
          <a:p>
            <a:pPr marL="0" indent="0">
              <a:buNone/>
            </a:pPr>
            <a:r>
              <a:rPr lang="en-US" sz="2600" b="1" dirty="0" smtClean="0"/>
              <a:t>  Integrates</a:t>
            </a:r>
            <a:r>
              <a:rPr lang="en-US" sz="2600" dirty="0" smtClean="0"/>
              <a:t> top-down processing (</a:t>
            </a:r>
            <a:r>
              <a:rPr lang="en-US" sz="2600" dirty="0" err="1" smtClean="0"/>
              <a:t>Seigel</a:t>
            </a:r>
            <a:r>
              <a:rPr lang="en-US" sz="2600" dirty="0" smtClean="0"/>
              <a:t>, 2011)</a:t>
            </a:r>
          </a:p>
          <a:p>
            <a:pPr marL="0" indent="0">
              <a:buNone/>
            </a:pPr>
            <a:endParaRPr lang="en-US" sz="2600" dirty="0"/>
          </a:p>
          <a:p>
            <a:pPr marL="0" indent="0">
              <a:buNone/>
            </a:pPr>
            <a:r>
              <a:rPr lang="en-US" sz="2600" dirty="0"/>
              <a:t> </a:t>
            </a:r>
            <a:r>
              <a:rPr lang="en-US" sz="2600" dirty="0" smtClean="0"/>
              <a:t> Improves the precision and accuracy of how you process info</a:t>
            </a:r>
          </a:p>
          <a:p>
            <a:pPr marL="0" indent="0">
              <a:buNone/>
            </a:pPr>
            <a:endParaRPr lang="en-US" sz="2600" dirty="0"/>
          </a:p>
          <a:p>
            <a:pPr marL="0" indent="0">
              <a:buNone/>
            </a:pPr>
            <a:r>
              <a:rPr lang="en-US" sz="2600" dirty="0" smtClean="0"/>
              <a:t>  Leads to greater clarity and wisdom</a:t>
            </a:r>
            <a:endParaRPr lang="en-US" dirty="0"/>
          </a:p>
        </p:txBody>
      </p:sp>
      <p:pic>
        <p:nvPicPr>
          <p:cNvPr id="1026" name="Picture 2" descr="http://www.geneticsandsociety.org/img/original/Brain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94821" y="0"/>
            <a:ext cx="3257871" cy="2274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987190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160000" cy="1143000"/>
          </a:xfrm>
        </p:spPr>
        <p:txBody>
          <a:bodyPr/>
          <a:lstStyle/>
          <a:p>
            <a:r>
              <a:rPr lang="en-US" dirty="0" smtClean="0"/>
              <a:t>More Science on Meditation….</a:t>
            </a:r>
            <a:endParaRPr lang="en-US" dirty="0"/>
          </a:p>
        </p:txBody>
      </p:sp>
      <p:sp>
        <p:nvSpPr>
          <p:cNvPr id="3" name="Content Placeholder 2"/>
          <p:cNvSpPr>
            <a:spLocks noGrp="1"/>
          </p:cNvSpPr>
          <p:nvPr>
            <p:ph idx="1"/>
          </p:nvPr>
        </p:nvSpPr>
        <p:spPr>
          <a:xfrm>
            <a:off x="609600" y="1600200"/>
            <a:ext cx="10160000" cy="5165124"/>
          </a:xfrm>
        </p:spPr>
        <p:txBody>
          <a:bodyPr>
            <a:normAutofit lnSpcReduction="10000"/>
          </a:bodyPr>
          <a:lstStyle/>
          <a:p>
            <a:endParaRPr lang="en-US" dirty="0" smtClean="0"/>
          </a:p>
          <a:p>
            <a:endParaRPr lang="en-US" dirty="0"/>
          </a:p>
          <a:p>
            <a:endParaRPr lang="en-US" dirty="0" smtClean="0"/>
          </a:p>
          <a:p>
            <a:endParaRPr lang="en-US" dirty="0" smtClean="0"/>
          </a:p>
          <a:p>
            <a:endParaRPr lang="en-US" dirty="0"/>
          </a:p>
          <a:p>
            <a:endParaRPr lang="en-US" dirty="0" smtClean="0"/>
          </a:p>
          <a:p>
            <a:r>
              <a:rPr lang="en-US" sz="2600" dirty="0" smtClean="0"/>
              <a:t>        activation L frontal regions, lifts mood (Davidson 2004)</a:t>
            </a:r>
          </a:p>
          <a:p>
            <a:r>
              <a:rPr lang="en-US" sz="2600" dirty="0" smtClean="0"/>
              <a:t>        cortical thinning due to ageing (Lazar et al. 2008)</a:t>
            </a:r>
          </a:p>
          <a:p>
            <a:r>
              <a:rPr lang="en-US" sz="2600" dirty="0" smtClean="0"/>
              <a:t>        stress related cortisol (Tang et al. 2007)</a:t>
            </a:r>
          </a:p>
          <a:p>
            <a:r>
              <a:rPr lang="en-US" sz="2600" dirty="0" smtClean="0"/>
              <a:t>        immune system (Davidson et al. 2003; Tang et al. 2007)</a:t>
            </a:r>
          </a:p>
          <a:p>
            <a:r>
              <a:rPr lang="en-US" sz="2600" dirty="0" smtClean="0"/>
              <a:t>Helps insomnia/anxiety/phobias/eating disorders (Walsh and Shapiro 2006)</a:t>
            </a:r>
          </a:p>
        </p:txBody>
      </p:sp>
      <p:pic>
        <p:nvPicPr>
          <p:cNvPr id="1026" name="Picture 2" descr="http://www.uucheyenne.org/wp-content/uploads/2013/08/meditation-bl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606" y="1002206"/>
            <a:ext cx="4279729" cy="2509287"/>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Image result for science"/>
          <p:cNvSpPr>
            <a:spLocks noChangeAspect="1" noChangeArrowheads="1"/>
          </p:cNvSpPr>
          <p:nvPr/>
        </p:nvSpPr>
        <p:spPr bwMode="auto">
          <a:xfrm>
            <a:off x="211181" y="-30162"/>
            <a:ext cx="283089" cy="2830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https://uldissprogis.files.wordpress.com/2014/12/truth-in-scienc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0335" y="1045455"/>
            <a:ext cx="6180951" cy="2545492"/>
          </a:xfrm>
          <a:prstGeom prst="rect">
            <a:avLst/>
          </a:prstGeom>
          <a:noFill/>
          <a:extLst>
            <a:ext uri="{909E8E84-426E-40dd-AFC4-6F175D3DCCD1}">
              <a14:hiddenFill xmlns:a14="http://schemas.microsoft.com/office/drawing/2010/main">
                <a:solidFill>
                  <a:srgbClr val="FFFFFF"/>
                </a:solidFill>
              </a14:hiddenFill>
            </a:ext>
          </a:extLst>
        </p:spPr>
      </p:pic>
      <p:sp>
        <p:nvSpPr>
          <p:cNvPr id="5" name="Up Arrow 4"/>
          <p:cNvSpPr/>
          <p:nvPr/>
        </p:nvSpPr>
        <p:spPr>
          <a:xfrm>
            <a:off x="1257548" y="3856919"/>
            <a:ext cx="407773" cy="32377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1247388" y="4368015"/>
            <a:ext cx="407773" cy="3794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1237228" y="4900335"/>
            <a:ext cx="407773" cy="3054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ross 7"/>
          <p:cNvSpPr/>
          <p:nvPr/>
        </p:nvSpPr>
        <p:spPr>
          <a:xfrm>
            <a:off x="1233294" y="5316676"/>
            <a:ext cx="407773" cy="315097"/>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21741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2278" y="2987040"/>
            <a:ext cx="8596668" cy="1320800"/>
          </a:xfrm>
        </p:spPr>
        <p:txBody>
          <a:bodyPr/>
          <a:lstStyle/>
          <a:p>
            <a:r>
              <a:rPr lang="en-US" dirty="0" smtClean="0"/>
              <a:t>Principle #6: Rhythm and Rituals are vital to a healthy mind and body</a:t>
            </a:r>
            <a:endParaRPr lang="en-US" dirty="0"/>
          </a:p>
        </p:txBody>
      </p:sp>
    </p:spTree>
    <p:extLst>
      <p:ext uri="{BB962C8B-B14F-4D97-AF65-F5344CB8AC3E}">
        <p14:creationId xmlns:p14="http://schemas.microsoft.com/office/powerpoint/2010/main" val="1444000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4548" y="2470630"/>
            <a:ext cx="10065328" cy="2554545"/>
          </a:xfrm>
          <a:prstGeom prst="rect">
            <a:avLst/>
          </a:prstGeom>
          <a:noFill/>
        </p:spPr>
        <p:txBody>
          <a:bodyPr wrap="square" rtlCol="0">
            <a:spAutoFit/>
          </a:bodyPr>
          <a:lstStyle/>
          <a:p>
            <a:r>
              <a:rPr lang="en-US" sz="3200" dirty="0"/>
              <a:t>All material provided </a:t>
            </a:r>
            <a:r>
              <a:rPr lang="en-US" sz="3200" dirty="0" smtClean="0"/>
              <a:t>in this lecture </a:t>
            </a:r>
            <a:r>
              <a:rPr lang="en-US" sz="3200" dirty="0"/>
              <a:t>is provided for informational or educational purposes only. Consult a physician regarding the applicability of any opinions or recommendations with respect to your symptoms or medical condition.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4817" y="178117"/>
            <a:ext cx="2390775" cy="2238375"/>
          </a:xfrm>
          <a:prstGeom prst="rect">
            <a:avLst/>
          </a:prstGeom>
        </p:spPr>
      </p:pic>
    </p:spTree>
    <p:extLst>
      <p:ext uri="{BB962C8B-B14F-4D97-AF65-F5344CB8AC3E}">
        <p14:creationId xmlns:p14="http://schemas.microsoft.com/office/powerpoint/2010/main" val="5987321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014" y="392777"/>
            <a:ext cx="8596668" cy="1320800"/>
          </a:xfrm>
        </p:spPr>
        <p:txBody>
          <a:bodyPr/>
          <a:lstStyle/>
          <a:p>
            <a:r>
              <a:rPr lang="en-US" dirty="0" smtClean="0"/>
              <a:t>The Power of Rituals </a:t>
            </a:r>
            <a:br>
              <a:rPr lang="en-US" dirty="0" smtClean="0"/>
            </a:br>
            <a:r>
              <a:rPr lang="en-US" dirty="0" smtClean="0"/>
              <a:t>The Touchstones of Life</a:t>
            </a:r>
            <a:endParaRPr lang="en-US" dirty="0"/>
          </a:p>
        </p:txBody>
      </p:sp>
      <p:sp>
        <p:nvSpPr>
          <p:cNvPr id="3" name="Content Placeholder 2"/>
          <p:cNvSpPr>
            <a:spLocks noGrp="1"/>
          </p:cNvSpPr>
          <p:nvPr>
            <p:ph idx="1"/>
          </p:nvPr>
        </p:nvSpPr>
        <p:spPr>
          <a:xfrm>
            <a:off x="403014" y="2155335"/>
            <a:ext cx="8596668" cy="3880773"/>
          </a:xfrm>
        </p:spPr>
        <p:txBody>
          <a:bodyPr>
            <a:noAutofit/>
          </a:bodyPr>
          <a:lstStyle/>
          <a:p>
            <a:r>
              <a:rPr lang="en-US" sz="2400" dirty="0" smtClean="0">
                <a:cs typeface="Arial" panose="020B0604020202020204" pitchFamily="34" charset="0"/>
              </a:rPr>
              <a:t>The mind and body run on rhythm </a:t>
            </a:r>
          </a:p>
          <a:p>
            <a:pPr marL="0" indent="0">
              <a:buNone/>
            </a:pPr>
            <a:r>
              <a:rPr lang="en-US" sz="2400" dirty="0">
                <a:cs typeface="Arial" panose="020B0604020202020204" pitchFamily="34" charset="0"/>
              </a:rPr>
              <a:t>	</a:t>
            </a:r>
            <a:r>
              <a:rPr lang="en-US" sz="2400" dirty="0" smtClean="0">
                <a:cs typeface="Arial" panose="020B0604020202020204" pitchFamily="34" charset="0"/>
              </a:rPr>
              <a:t>and anticipate events</a:t>
            </a:r>
          </a:p>
          <a:p>
            <a:pPr marL="0" indent="0">
              <a:buNone/>
            </a:pPr>
            <a:endParaRPr lang="en-US" sz="2400" dirty="0" smtClean="0">
              <a:cs typeface="Arial" panose="020B0604020202020204" pitchFamily="34" charset="0"/>
            </a:endParaRPr>
          </a:p>
          <a:p>
            <a:pPr>
              <a:buAutoNum type="arabicParenR"/>
            </a:pPr>
            <a:r>
              <a:rPr lang="en-US" sz="2400" dirty="0" smtClean="0">
                <a:cs typeface="Arial" panose="020B0604020202020204" pitchFamily="34" charset="0"/>
              </a:rPr>
              <a:t>Morning Ritual  </a:t>
            </a:r>
          </a:p>
          <a:p>
            <a:pPr>
              <a:buAutoNum type="arabicParenR"/>
            </a:pPr>
            <a:r>
              <a:rPr lang="en-US" sz="2400" dirty="0" smtClean="0">
                <a:cs typeface="Arial" panose="020B0604020202020204" pitchFamily="34" charset="0"/>
              </a:rPr>
              <a:t>I am done with work Ritual</a:t>
            </a:r>
          </a:p>
          <a:p>
            <a:pPr>
              <a:buAutoNum type="arabicParenR"/>
            </a:pPr>
            <a:r>
              <a:rPr lang="en-US" sz="2400" dirty="0" smtClean="0">
                <a:cs typeface="Arial" panose="020B0604020202020204" pitchFamily="34" charset="0"/>
              </a:rPr>
              <a:t>Nighttime Ritual</a:t>
            </a:r>
          </a:p>
          <a:p>
            <a:pPr>
              <a:buAutoNum type="arabicParenR"/>
            </a:pPr>
            <a:endParaRPr lang="en-US" sz="2400" dirty="0">
              <a:cs typeface="Arial" panose="020B0604020202020204" pitchFamily="34" charset="0"/>
            </a:endParaRPr>
          </a:p>
          <a:p>
            <a:pPr marL="0" indent="0">
              <a:buNone/>
            </a:pPr>
            <a:r>
              <a:rPr lang="en-US" sz="2400" dirty="0" smtClean="0">
                <a:cs typeface="Arial" panose="020B0604020202020204" pitchFamily="34" charset="0"/>
              </a:rPr>
              <a:t>Add self-soothing elements (songs, aromas, body movements, clothing, tea) to help yourself through your days transitions</a:t>
            </a:r>
          </a:p>
          <a:p>
            <a:pPr marL="0" indent="0">
              <a:buNone/>
            </a:pPr>
            <a:endParaRPr lang="en-US" sz="2400" dirty="0"/>
          </a:p>
          <a:p>
            <a:pPr marL="0" indent="0">
              <a:buNone/>
            </a:pPr>
            <a:endParaRPr lang="en-US" sz="2400" dirty="0" smtClean="0"/>
          </a:p>
        </p:txBody>
      </p:sp>
      <p:pic>
        <p:nvPicPr>
          <p:cNvPr id="2050"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8444" y="204441"/>
            <a:ext cx="5162550" cy="3891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1443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5702" y="2743200"/>
            <a:ext cx="8596668" cy="1320800"/>
          </a:xfrm>
        </p:spPr>
        <p:txBody>
          <a:bodyPr>
            <a:normAutofit fontScale="90000"/>
          </a:bodyPr>
          <a:lstStyle/>
          <a:p>
            <a:r>
              <a:rPr lang="en-US" dirty="0" smtClean="0"/>
              <a:t>Principle #7: Learn to handle your thoughts and emotions with skill and wisdom = greater happiness</a:t>
            </a:r>
            <a:br>
              <a:rPr lang="en-US" dirty="0" smtClean="0"/>
            </a:br>
            <a:endParaRPr lang="en-US" dirty="0"/>
          </a:p>
        </p:txBody>
      </p:sp>
    </p:spTree>
    <p:extLst>
      <p:ext uri="{BB962C8B-B14F-4D97-AF65-F5344CB8AC3E}">
        <p14:creationId xmlns:p14="http://schemas.microsoft.com/office/powerpoint/2010/main" val="17448396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Psychological Strategies: Thinking</a:t>
            </a:r>
            <a:endParaRPr lang="en-US" dirty="0"/>
          </a:p>
        </p:txBody>
      </p:sp>
      <p:sp>
        <p:nvSpPr>
          <p:cNvPr id="3" name="Content Placeholder 2"/>
          <p:cNvSpPr>
            <a:spLocks noGrp="1"/>
          </p:cNvSpPr>
          <p:nvPr>
            <p:ph idx="1"/>
          </p:nvPr>
        </p:nvSpPr>
        <p:spPr>
          <a:xfrm>
            <a:off x="838944" y="1554224"/>
            <a:ext cx="10005181" cy="3738563"/>
          </a:xfrm>
        </p:spPr>
        <p:txBody>
          <a:bodyPr>
            <a:normAutofit/>
          </a:bodyPr>
          <a:lstStyle/>
          <a:p>
            <a:pPr marL="0" indent="0">
              <a:buNone/>
            </a:pPr>
            <a:r>
              <a:rPr lang="en-US" sz="2400" dirty="0"/>
              <a:t>T</a:t>
            </a:r>
            <a:r>
              <a:rPr lang="en-US" sz="2400" dirty="0" smtClean="0"/>
              <a:t>houghts </a:t>
            </a:r>
            <a:r>
              <a:rPr lang="en-US" sz="2400" dirty="0"/>
              <a:t>= transient states of mind, separate from ourselves </a:t>
            </a:r>
          </a:p>
          <a:p>
            <a:pPr marL="0" indent="0">
              <a:buNone/>
            </a:pPr>
            <a:r>
              <a:rPr lang="en-US" sz="2400" dirty="0" smtClean="0"/>
              <a:t>Mind = non-stop thought factory – You - QCM. Focus =&gt; helpful</a:t>
            </a:r>
            <a:r>
              <a:rPr lang="en-US" sz="2400" dirty="0"/>
              <a:t> </a:t>
            </a:r>
            <a:r>
              <a:rPr lang="en-US" sz="2400" dirty="0" smtClean="0"/>
              <a:t>thoughts </a:t>
            </a:r>
          </a:p>
          <a:p>
            <a:pPr marL="0" indent="0">
              <a:buNone/>
            </a:pPr>
            <a:r>
              <a:rPr lang="en-US" sz="2400" dirty="0" smtClean="0"/>
              <a:t>Defusion Techniques</a:t>
            </a:r>
          </a:p>
          <a:p>
            <a:pPr marL="0" indent="0">
              <a:buNone/>
            </a:pPr>
            <a:r>
              <a:rPr lang="en-US" sz="2400" dirty="0" smtClean="0"/>
              <a:t>Ask helpful questions….How and What not Why</a:t>
            </a:r>
          </a:p>
        </p:txBody>
      </p:sp>
      <p:pic>
        <p:nvPicPr>
          <p:cNvPr id="5" name="Picture 2" descr="https://encrypted-tbn0.gstatic.com/images?q=tbn:ANd9GcSJqAAmdjHi9KPT5c5o98Rp0haOcpwgmqRVbkeS_9XOxmxhlf5Wu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1534" y="4148537"/>
            <a:ext cx="6164580" cy="2620755"/>
          </a:xfrm>
          <a:prstGeom prst="rect">
            <a:avLst/>
          </a:prstGeom>
          <a:noFill/>
          <a:extLst>
            <a:ext uri="{909E8E84-426E-40dd-AFC4-6F175D3DCCD1}">
              <a14:hiddenFill xmlns:a14="http://schemas.microsoft.com/office/drawing/2010/main">
                <a:solidFill>
                  <a:srgbClr val="FFFFFF"/>
                </a:solidFill>
              </a14:hiddenFill>
            </a:ext>
          </a:extLst>
        </p:spPr>
      </p:pic>
      <p:sp>
        <p:nvSpPr>
          <p:cNvPr id="4" name="5-Point Star 3"/>
          <p:cNvSpPr/>
          <p:nvPr/>
        </p:nvSpPr>
        <p:spPr>
          <a:xfrm>
            <a:off x="9236453" y="1635760"/>
            <a:ext cx="398318" cy="29464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053254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3680" y="1280160"/>
            <a:ext cx="10160000" cy="5014648"/>
          </a:xfrm>
        </p:spPr>
        <p:txBody>
          <a:bodyPr>
            <a:normAutofit fontScale="62500" lnSpcReduction="20000"/>
          </a:bodyPr>
          <a:lstStyle/>
          <a:p>
            <a:pPr marL="114300" indent="0">
              <a:buNone/>
            </a:pPr>
            <a:endParaRPr lang="en-US" sz="3600" dirty="0"/>
          </a:p>
          <a:p>
            <a:pPr marL="114300" indent="0">
              <a:buNone/>
            </a:pPr>
            <a:endParaRPr lang="en-US" sz="3600" dirty="0" smtClean="0"/>
          </a:p>
          <a:p>
            <a:pPr marL="114300" indent="0">
              <a:buNone/>
            </a:pPr>
            <a:r>
              <a:rPr lang="en-US" sz="3600" dirty="0" smtClean="0"/>
              <a:t>                                                       Come as a package deal. If you </a:t>
            </a:r>
          </a:p>
          <a:p>
            <a:pPr marL="114300" indent="0">
              <a:buNone/>
            </a:pPr>
            <a:r>
              <a:rPr lang="en-US" sz="3600" dirty="0"/>
              <a:t> </a:t>
            </a:r>
            <a:r>
              <a:rPr lang="en-US" sz="3600" dirty="0" smtClean="0"/>
              <a:t>                                                      suppress one you suppress them all.</a:t>
            </a:r>
          </a:p>
          <a:p>
            <a:pPr marL="114300" indent="0">
              <a:buNone/>
            </a:pPr>
            <a:r>
              <a:rPr lang="en-US" sz="3600" dirty="0" smtClean="0"/>
              <a:t>                                                       (Gross 2002, Gross &amp; John 2003)</a:t>
            </a:r>
          </a:p>
          <a:p>
            <a:pPr marL="114300" indent="0">
              <a:buNone/>
            </a:pPr>
            <a:r>
              <a:rPr lang="en-US" sz="3600" dirty="0" smtClean="0"/>
              <a:t>                                                       </a:t>
            </a:r>
          </a:p>
          <a:p>
            <a:pPr marL="114300" indent="0">
              <a:buNone/>
            </a:pPr>
            <a:r>
              <a:rPr lang="en-US" sz="3600" dirty="0"/>
              <a:t> </a:t>
            </a:r>
            <a:r>
              <a:rPr lang="en-US" sz="3600" dirty="0" smtClean="0"/>
              <a:t>                                                      Name it To Tame it</a:t>
            </a:r>
          </a:p>
          <a:p>
            <a:pPr marL="114300" indent="0">
              <a:buNone/>
            </a:pPr>
            <a:r>
              <a:rPr lang="en-US" sz="3600" dirty="0" smtClean="0"/>
              <a:t>                                                       Recondition to Value them</a:t>
            </a:r>
            <a:endParaRPr lang="en-US" sz="3600" dirty="0"/>
          </a:p>
          <a:p>
            <a:pPr marL="114300" indent="0">
              <a:buNone/>
            </a:pPr>
            <a:endParaRPr lang="en-US" sz="3600" dirty="0" smtClean="0"/>
          </a:p>
          <a:p>
            <a:pPr marL="114300" indent="0">
              <a:buNone/>
            </a:pPr>
            <a:endParaRPr lang="en-US" sz="3600" dirty="0" smtClean="0"/>
          </a:p>
          <a:p>
            <a:pPr marL="114300" indent="0">
              <a:buNone/>
            </a:pPr>
            <a:r>
              <a:rPr lang="en-US" sz="3600" dirty="0" smtClean="0"/>
              <a:t>“How could it be courageous to be afraid to feel your emotions?”</a:t>
            </a:r>
          </a:p>
          <a:p>
            <a:pPr marL="114300" indent="0">
              <a:buNone/>
            </a:pPr>
            <a:r>
              <a:rPr lang="en-US" sz="3600" dirty="0" smtClean="0"/>
              <a:t>-D. Kahn, M.D.</a:t>
            </a:r>
          </a:p>
          <a:p>
            <a:pPr marL="114300" indent="0">
              <a:buNone/>
            </a:pPr>
            <a:endParaRPr lang="en-US" sz="3600" dirty="0"/>
          </a:p>
          <a:p>
            <a:pPr marL="114300" indent="0">
              <a:buNone/>
            </a:pPr>
            <a:endParaRPr lang="en-US" sz="3600" dirty="0"/>
          </a:p>
        </p:txBody>
      </p:sp>
      <p:pic>
        <p:nvPicPr>
          <p:cNvPr id="5122" name="Picture 2" descr="http://www.slashroot.in/sites/default/files/styles/article_image_full_node/public/field/image/yum%20package_0.png?itok=ys98E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246" y="1872958"/>
            <a:ext cx="3989705" cy="270256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82906" y="347512"/>
            <a:ext cx="6250329" cy="707886"/>
          </a:xfrm>
          <a:prstGeom prst="rect">
            <a:avLst/>
          </a:prstGeom>
          <a:noFill/>
        </p:spPr>
        <p:txBody>
          <a:bodyPr wrap="square" rtlCol="0">
            <a:spAutoFit/>
          </a:bodyPr>
          <a:lstStyle/>
          <a:p>
            <a:r>
              <a:rPr lang="en-US" sz="4000" dirty="0" smtClean="0"/>
              <a:t>Emotions: The Basics</a:t>
            </a:r>
            <a:endParaRPr lang="en-US" sz="4000" dirty="0"/>
          </a:p>
        </p:txBody>
      </p:sp>
    </p:spTree>
    <p:extLst>
      <p:ext uri="{BB962C8B-B14F-4D97-AF65-F5344CB8AC3E}">
        <p14:creationId xmlns:p14="http://schemas.microsoft.com/office/powerpoint/2010/main" val="97705141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6390" y="2694432"/>
            <a:ext cx="8596668" cy="1320800"/>
          </a:xfrm>
        </p:spPr>
        <p:txBody>
          <a:bodyPr>
            <a:normAutofit fontScale="90000"/>
          </a:bodyPr>
          <a:lstStyle/>
          <a:p>
            <a:r>
              <a:rPr lang="en-US" dirty="0" smtClean="0"/>
              <a:t>Principle #8: Social relationships are essential to optimal brain and mind health </a:t>
            </a:r>
            <a:endParaRPr lang="en-US" dirty="0"/>
          </a:p>
        </p:txBody>
      </p:sp>
    </p:spTree>
    <p:extLst>
      <p:ext uri="{BB962C8B-B14F-4D97-AF65-F5344CB8AC3E}">
        <p14:creationId xmlns:p14="http://schemas.microsoft.com/office/powerpoint/2010/main" val="26928379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494" y="2702560"/>
            <a:ext cx="8596668" cy="1320800"/>
          </a:xfrm>
        </p:spPr>
        <p:txBody>
          <a:bodyPr/>
          <a:lstStyle/>
          <a:p>
            <a:r>
              <a:rPr lang="en-US" dirty="0" smtClean="0"/>
              <a:t>       Nourish your Heart and Inner Rascal</a:t>
            </a:r>
            <a:endParaRPr lang="en-US" dirty="0"/>
          </a:p>
        </p:txBody>
      </p:sp>
      <p:sp>
        <p:nvSpPr>
          <p:cNvPr id="3" name="Content Placeholder 2"/>
          <p:cNvSpPr>
            <a:spLocks noGrp="1"/>
          </p:cNvSpPr>
          <p:nvPr>
            <p:ph idx="1"/>
          </p:nvPr>
        </p:nvSpPr>
        <p:spPr>
          <a:xfrm>
            <a:off x="1286934" y="3542349"/>
            <a:ext cx="8596668" cy="3880773"/>
          </a:xfrm>
        </p:spPr>
        <p:txBody>
          <a:bodyPr/>
          <a:lstStyle/>
          <a:p>
            <a:r>
              <a:rPr lang="en-US" sz="2400" dirty="0" smtClean="0"/>
              <a:t>PLAY  - joyful competitive interaction – Emotional Growth / Social Sensitivity -mediated by Dopamine - Prosocial</a:t>
            </a:r>
          </a:p>
          <a:p>
            <a:endParaRPr lang="en-US" sz="2400" dirty="0"/>
          </a:p>
          <a:p>
            <a:endParaRPr lang="en-US" sz="2400" dirty="0" smtClean="0"/>
          </a:p>
          <a:p>
            <a:r>
              <a:rPr lang="en-US" sz="2400" dirty="0" smtClean="0"/>
              <a:t>CARE – Nurture others / Infant Animals / Plants / Music mediated by - Opioid / Oxytocin</a:t>
            </a:r>
          </a:p>
          <a:p>
            <a:endParaRPr lang="en-US" sz="2400" dirty="0"/>
          </a:p>
          <a:p>
            <a:endParaRPr lang="en-US" dirty="0" smtClean="0"/>
          </a:p>
          <a:p>
            <a:endParaRPr lang="en-US" dirty="0"/>
          </a:p>
          <a:p>
            <a:endParaRPr lang="en-US" dirty="0"/>
          </a:p>
        </p:txBody>
      </p:sp>
      <p:pic>
        <p:nvPicPr>
          <p:cNvPr id="2052" name="Picture 4" descr="Image result for pupp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029" y="20319"/>
            <a:ext cx="3644265" cy="268224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little rasca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2320" y="30478"/>
            <a:ext cx="4947920" cy="2682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750090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884" y="76200"/>
            <a:ext cx="10131425" cy="1456267"/>
          </a:xfrm>
        </p:spPr>
        <p:txBody>
          <a:bodyPr/>
          <a:lstStyle/>
          <a:p>
            <a:r>
              <a:rPr lang="en-US" dirty="0" smtClean="0"/>
              <a:t>Social Strategies: Friends with Benefits</a:t>
            </a:r>
            <a:endParaRPr lang="en-US" dirty="0"/>
          </a:p>
        </p:txBody>
      </p:sp>
      <p:pic>
        <p:nvPicPr>
          <p:cNvPr id="6" name="Picture 2" descr="http://www.hercampus.com/sites/default/files/2014/11/09/Friends-season-10-01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9492" y="1423792"/>
            <a:ext cx="4895588" cy="262211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38200" y="1423792"/>
            <a:ext cx="4215008" cy="4832092"/>
          </a:xfrm>
          <a:prstGeom prst="rect">
            <a:avLst/>
          </a:prstGeom>
          <a:noFill/>
        </p:spPr>
        <p:txBody>
          <a:bodyPr wrap="square" rtlCol="0">
            <a:spAutoFit/>
          </a:bodyPr>
          <a:lstStyle/>
          <a:p>
            <a:r>
              <a:rPr lang="en-US" sz="2800" dirty="0"/>
              <a:t>Quality &gt; </a:t>
            </a:r>
            <a:r>
              <a:rPr lang="en-US" sz="2800" dirty="0" smtClean="0"/>
              <a:t>Quantity</a:t>
            </a:r>
            <a:endParaRPr lang="en-US" sz="2800" dirty="0"/>
          </a:p>
          <a:p>
            <a:endParaRPr lang="en-US" sz="2800" dirty="0" smtClean="0"/>
          </a:p>
          <a:p>
            <a:pPr marL="457200" indent="-457200">
              <a:buFont typeface="Arial" panose="020B0604020202020204" pitchFamily="34" charset="0"/>
              <a:buChar char="•"/>
            </a:pPr>
            <a:r>
              <a:rPr lang="en-US" sz="2800" dirty="0" smtClean="0"/>
              <a:t>         psychological </a:t>
            </a:r>
            <a:r>
              <a:rPr lang="en-US" sz="2800" dirty="0"/>
              <a:t>health, happiness, cognitive capacity and intelligence</a:t>
            </a:r>
          </a:p>
          <a:p>
            <a:pPr marL="457200" indent="-457200">
              <a:buFont typeface="Arial" panose="020B0604020202020204" pitchFamily="34" charset="0"/>
              <a:buChar char="•"/>
            </a:pPr>
            <a:r>
              <a:rPr lang="en-US" sz="2800" dirty="0" smtClean="0"/>
              <a:t>      number </a:t>
            </a:r>
            <a:r>
              <a:rPr lang="en-US" sz="2800" dirty="0"/>
              <a:t>and severity of physical illnesses and boosts longevity</a:t>
            </a:r>
          </a:p>
          <a:p>
            <a:endParaRPr lang="en-US" sz="2800" dirty="0"/>
          </a:p>
        </p:txBody>
      </p:sp>
      <p:sp>
        <p:nvSpPr>
          <p:cNvPr id="7" name="TextBox 6"/>
          <p:cNvSpPr txBox="1"/>
          <p:nvPr/>
        </p:nvSpPr>
        <p:spPr>
          <a:xfrm>
            <a:off x="5369492" y="4246323"/>
            <a:ext cx="4822521" cy="1200329"/>
          </a:xfrm>
          <a:prstGeom prst="rect">
            <a:avLst/>
          </a:prstGeom>
          <a:noFill/>
        </p:spPr>
        <p:txBody>
          <a:bodyPr wrap="square" rtlCol="0">
            <a:spAutoFit/>
          </a:bodyPr>
          <a:lstStyle/>
          <a:p>
            <a:r>
              <a:rPr lang="en-US" sz="2400" dirty="0" smtClean="0"/>
              <a:t>1984-2004: % of Americans who feel they have no one to talk to about important matters tripled to 25%</a:t>
            </a:r>
          </a:p>
        </p:txBody>
      </p:sp>
      <p:sp>
        <p:nvSpPr>
          <p:cNvPr id="9" name="Down Arrow 8"/>
          <p:cNvSpPr/>
          <p:nvPr/>
        </p:nvSpPr>
        <p:spPr>
          <a:xfrm>
            <a:off x="1375315" y="4116770"/>
            <a:ext cx="519830" cy="3883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Up Arrow 2"/>
          <p:cNvSpPr/>
          <p:nvPr/>
        </p:nvSpPr>
        <p:spPr>
          <a:xfrm>
            <a:off x="1517555" y="2264555"/>
            <a:ext cx="605885" cy="41656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916081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Friendships: get back in contact -</a:t>
            </a:r>
            <a:br>
              <a:rPr lang="en-US" dirty="0" smtClean="0"/>
            </a:br>
            <a:r>
              <a:rPr lang="en-US" dirty="0" smtClean="0"/>
              <a:t>meet new people</a:t>
            </a:r>
            <a:endParaRPr lang="en-US" dirty="0"/>
          </a:p>
        </p:txBody>
      </p:sp>
      <p:sp>
        <p:nvSpPr>
          <p:cNvPr id="3" name="Content Placeholder 2"/>
          <p:cNvSpPr>
            <a:spLocks noGrp="1"/>
          </p:cNvSpPr>
          <p:nvPr>
            <p:ph idx="1"/>
          </p:nvPr>
        </p:nvSpPr>
        <p:spPr>
          <a:xfrm>
            <a:off x="685801" y="2007955"/>
            <a:ext cx="8449651" cy="2405549"/>
          </a:xfrm>
        </p:spPr>
        <p:txBody>
          <a:bodyPr>
            <a:normAutofit fontScale="92500" lnSpcReduction="10000"/>
          </a:bodyPr>
          <a:lstStyle/>
          <a:p>
            <a:r>
              <a:rPr lang="en-US" sz="2800" dirty="0" smtClean="0"/>
              <a:t>Join a new group : meetup.com</a:t>
            </a:r>
          </a:p>
          <a:p>
            <a:r>
              <a:rPr lang="en-US" sz="2800" dirty="0" smtClean="0"/>
              <a:t>Volunteer: volunteermatch.org</a:t>
            </a:r>
          </a:p>
          <a:p>
            <a:pPr marL="0" indent="0" algn="ctr">
              <a:buNone/>
            </a:pPr>
            <a:r>
              <a:rPr lang="en-US" sz="2800" b="1" dirty="0" smtClean="0"/>
              <a:t>      Use </a:t>
            </a:r>
            <a:r>
              <a:rPr lang="en-US" sz="2800" b="1" dirty="0"/>
              <a:t>synchrony and music to </a:t>
            </a:r>
            <a:r>
              <a:rPr lang="en-US" sz="2800" b="1" dirty="0" smtClean="0"/>
              <a:t>feel   </a:t>
            </a:r>
          </a:p>
          <a:p>
            <a:pPr marL="0" indent="0" algn="ctr">
              <a:buNone/>
            </a:pPr>
            <a:r>
              <a:rPr lang="en-US" sz="2800" b="1" dirty="0" smtClean="0"/>
              <a:t>Connected</a:t>
            </a:r>
            <a:endParaRPr lang="en-US" sz="2800" dirty="0" smtClean="0"/>
          </a:p>
          <a:p>
            <a:pPr marL="0" indent="0">
              <a:buNone/>
            </a:pPr>
            <a:r>
              <a:rPr lang="en-US" sz="2800" b="1" dirty="0" smtClean="0"/>
              <a:t>             </a:t>
            </a:r>
          </a:p>
        </p:txBody>
      </p:sp>
      <p:pic>
        <p:nvPicPr>
          <p:cNvPr id="4098" name="Picture 2" descr="http://cdn9.staztic.com/app/a/3410/3410173/best-friends-cat-and-dog-lwp-1-3-s-307x5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35452" y="187935"/>
            <a:ext cx="2924175" cy="48768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862626" y="4547616"/>
            <a:ext cx="6096000" cy="2308324"/>
          </a:xfrm>
          <a:prstGeom prst="rect">
            <a:avLst/>
          </a:prstGeom>
        </p:spPr>
        <p:txBody>
          <a:bodyPr>
            <a:spAutoFit/>
          </a:bodyPr>
          <a:lstStyle/>
          <a:p>
            <a:pPr lvl="0">
              <a:defRPr/>
            </a:pPr>
            <a:r>
              <a:rPr lang="en-US" sz="2400" dirty="0"/>
              <a:t>"One thing research shows is that as one's social network gets smaller, one's risk for mortality increases. And it's a strong correlation -- almost as strong as the correlation between smoking and mortality.“  - Julianne Holt-</a:t>
            </a:r>
            <a:r>
              <a:rPr lang="en-US" sz="2400" dirty="0" err="1"/>
              <a:t>Lunstad</a:t>
            </a:r>
            <a:r>
              <a:rPr lang="en-US" sz="2400" dirty="0"/>
              <a:t>, PhD</a:t>
            </a:r>
          </a:p>
        </p:txBody>
      </p:sp>
    </p:spTree>
    <p:extLst>
      <p:ext uri="{BB962C8B-B14F-4D97-AF65-F5344CB8AC3E}">
        <p14:creationId xmlns:p14="http://schemas.microsoft.com/office/powerpoint/2010/main" val="412352307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7894" y="2938272"/>
            <a:ext cx="8596668" cy="1320800"/>
          </a:xfrm>
        </p:spPr>
        <p:txBody>
          <a:bodyPr>
            <a:normAutofit fontScale="90000"/>
          </a:bodyPr>
          <a:lstStyle/>
          <a:p>
            <a:r>
              <a:rPr lang="en-US" dirty="0" smtClean="0"/>
              <a:t>Principle #10: Create a personal program that stacks multiple mind-health strategies: </a:t>
            </a:r>
            <a:br>
              <a:rPr lang="en-US" dirty="0" smtClean="0"/>
            </a:br>
            <a:r>
              <a:rPr lang="en-US" dirty="0"/>
              <a:t/>
            </a:r>
            <a:br>
              <a:rPr lang="en-US" dirty="0"/>
            </a:br>
            <a:r>
              <a:rPr lang="en-US" dirty="0"/>
              <a:t> </a:t>
            </a:r>
            <a:r>
              <a:rPr lang="en-US" dirty="0" smtClean="0"/>
              <a:t>   (Commitment with consistent action)</a:t>
            </a:r>
            <a:br>
              <a:rPr lang="en-US" dirty="0" smtClean="0"/>
            </a:br>
            <a:endParaRPr lang="en-US" dirty="0"/>
          </a:p>
        </p:txBody>
      </p:sp>
    </p:spTree>
    <p:extLst>
      <p:ext uri="{BB962C8B-B14F-4D97-AF65-F5344CB8AC3E}">
        <p14:creationId xmlns:p14="http://schemas.microsoft.com/office/powerpoint/2010/main" val="6123782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9631"/>
            <a:ext cx="10131425" cy="826477"/>
          </a:xfrm>
        </p:spPr>
        <p:txBody>
          <a:bodyPr/>
          <a:lstStyle/>
          <a:p>
            <a:r>
              <a:rPr lang="en-US" dirty="0" smtClean="0"/>
              <a:t>So Where do I begin?</a:t>
            </a:r>
            <a:endParaRPr lang="en-US" dirty="0"/>
          </a:p>
        </p:txBody>
      </p:sp>
      <p:sp>
        <p:nvSpPr>
          <p:cNvPr id="3" name="Content Placeholder 2"/>
          <p:cNvSpPr>
            <a:spLocks noGrp="1"/>
          </p:cNvSpPr>
          <p:nvPr>
            <p:ph idx="1"/>
          </p:nvPr>
        </p:nvSpPr>
        <p:spPr>
          <a:xfrm>
            <a:off x="321584" y="1096108"/>
            <a:ext cx="10131425" cy="5637435"/>
          </a:xfrm>
        </p:spPr>
        <p:txBody>
          <a:bodyPr>
            <a:normAutofit/>
          </a:bodyPr>
          <a:lstStyle/>
          <a:p>
            <a:endParaRPr lang="en-US" sz="2600" dirty="0" smtClean="0"/>
          </a:p>
          <a:p>
            <a:endParaRPr lang="en-US" sz="2600" dirty="0"/>
          </a:p>
          <a:p>
            <a:r>
              <a:rPr lang="en-US" sz="2600" dirty="0" smtClean="0"/>
              <a:t>What new rituals do I want to create? Experiment and then commit</a:t>
            </a:r>
          </a:p>
          <a:p>
            <a:r>
              <a:rPr lang="en-US" sz="2600" dirty="0" smtClean="0"/>
              <a:t>Go outside and go for a walk 15-30min + Focus on gratitude</a:t>
            </a:r>
          </a:p>
          <a:p>
            <a:r>
              <a:rPr lang="en-US" sz="2600" dirty="0" smtClean="0"/>
              <a:t>Eat a healthy breakfast ~ same time each day  </a:t>
            </a:r>
          </a:p>
          <a:p>
            <a:r>
              <a:rPr lang="en-US" sz="2600" dirty="0" smtClean="0"/>
              <a:t>Take basic supplements: Fish Oils/B-complex/Mg+/Zinc</a:t>
            </a:r>
          </a:p>
          <a:p>
            <a:r>
              <a:rPr lang="en-US" sz="2600" dirty="0" smtClean="0"/>
              <a:t>Create your own positive song list/</a:t>
            </a:r>
            <a:r>
              <a:rPr lang="en-US" sz="2600" dirty="0" err="1" smtClean="0"/>
              <a:t>youtube</a:t>
            </a:r>
            <a:r>
              <a:rPr lang="en-US" sz="2600" dirty="0" smtClean="0"/>
              <a:t> list</a:t>
            </a:r>
          </a:p>
          <a:p>
            <a:r>
              <a:rPr lang="en-US" sz="2600" dirty="0" smtClean="0"/>
              <a:t>Move to Music</a:t>
            </a:r>
          </a:p>
          <a:p>
            <a:r>
              <a:rPr lang="en-US" sz="2600" dirty="0" smtClean="0"/>
              <a:t>Get connected: People/Plants/Nature/Volunteer</a:t>
            </a:r>
          </a:p>
          <a:p>
            <a:r>
              <a:rPr lang="en-US" sz="2600" dirty="0" smtClean="0"/>
              <a:t>Spend some time (~3-20min) in meditation 6X a week</a:t>
            </a:r>
          </a:p>
        </p:txBody>
      </p:sp>
      <p:pic>
        <p:nvPicPr>
          <p:cNvPr id="5122" name="Picture 2" descr="http://www.dritaislame.al/wp-content/uploads/2014/12/nature-landscapes_widewallpaper_glowing-sunrise_69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9929" y="25071"/>
            <a:ext cx="5352071" cy="2142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941545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3926" y="2901696"/>
            <a:ext cx="8596668" cy="1320800"/>
          </a:xfrm>
        </p:spPr>
        <p:txBody>
          <a:bodyPr>
            <a:normAutofit fontScale="90000"/>
          </a:bodyPr>
          <a:lstStyle/>
          <a:p>
            <a:r>
              <a:rPr lang="en-US" dirty="0" smtClean="0"/>
              <a:t>Principle #1: Nourish positive brain growth and destroy unhealthy brain structures </a:t>
            </a:r>
            <a:endParaRPr lang="en-US" dirty="0"/>
          </a:p>
        </p:txBody>
      </p:sp>
    </p:spTree>
    <p:extLst>
      <p:ext uri="{BB962C8B-B14F-4D97-AF65-F5344CB8AC3E}">
        <p14:creationId xmlns:p14="http://schemas.microsoft.com/office/powerpoint/2010/main" val="42650234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Recipe Formulas</a:t>
            </a:r>
            <a:endParaRPr lang="en-US" dirty="0"/>
          </a:p>
        </p:txBody>
      </p:sp>
      <p:sp>
        <p:nvSpPr>
          <p:cNvPr id="3" name="Content Placeholder 2"/>
          <p:cNvSpPr>
            <a:spLocks noGrp="1"/>
          </p:cNvSpPr>
          <p:nvPr>
            <p:ph idx="1"/>
          </p:nvPr>
        </p:nvSpPr>
        <p:spPr>
          <a:xfrm>
            <a:off x="685801" y="2142067"/>
            <a:ext cx="10131425" cy="4575256"/>
          </a:xfrm>
        </p:spPr>
        <p:txBody>
          <a:bodyPr>
            <a:normAutofit lnSpcReduction="10000"/>
          </a:bodyPr>
          <a:lstStyle/>
          <a:p>
            <a:endParaRPr lang="en-US" dirty="0" smtClean="0"/>
          </a:p>
          <a:p>
            <a:endParaRPr lang="en-US" dirty="0"/>
          </a:p>
          <a:p>
            <a:endParaRPr lang="en-US" dirty="0" smtClean="0"/>
          </a:p>
          <a:p>
            <a:r>
              <a:rPr lang="en-US" sz="2400" dirty="0" smtClean="0"/>
              <a:t>Healthy Breakfast = Oatmeal/Quinoa + Berries + High Omega 3 nuts/seeds (walnuts/flax/hemp/chia seeds) + non-dairy unsweetened milk</a:t>
            </a:r>
          </a:p>
          <a:p>
            <a:r>
              <a:rPr lang="en-US" sz="2400" dirty="0" smtClean="0"/>
              <a:t>Green Power Smoothie = 5oz of spring mix/spinach/kale + Healthy Fats (Avocado/Nuts/Seeds) + Low glycemic fruit (green apples/berries/cherries/pomegranate seeds) + add sweeter fruits to taste (bananas/pineapple/dates) + optional = spices such as cinnamon or lemon juice + non-dairy unsweetened milk (almond/coconut/cashew)</a:t>
            </a:r>
          </a:p>
          <a:p>
            <a:pPr marL="0" indent="0">
              <a:buNone/>
            </a:pPr>
            <a:endParaRPr lang="en-US" dirty="0" smtClean="0"/>
          </a:p>
          <a:p>
            <a:pPr marL="0" indent="0">
              <a:buNone/>
            </a:pPr>
            <a:endParaRPr lang="en-US" dirty="0"/>
          </a:p>
        </p:txBody>
      </p:sp>
      <p:pic>
        <p:nvPicPr>
          <p:cNvPr id="3074" name="Picture 2" descr="http://blog.unicasport.com/wp-content/uploads/Four-effective-and-healthy-food-choic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2989" y="50104"/>
            <a:ext cx="4316217" cy="3029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074424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Spiritual</a:t>
            </a:r>
            <a:endParaRPr lang="en-US" dirty="0"/>
          </a:p>
        </p:txBody>
      </p:sp>
      <p:sp>
        <p:nvSpPr>
          <p:cNvPr id="3" name="Content Placeholder 2"/>
          <p:cNvSpPr>
            <a:spLocks noGrp="1"/>
          </p:cNvSpPr>
          <p:nvPr>
            <p:ph idx="1"/>
          </p:nvPr>
        </p:nvSpPr>
        <p:spPr>
          <a:xfrm>
            <a:off x="685800" y="2602295"/>
            <a:ext cx="10131425" cy="3649133"/>
          </a:xfrm>
        </p:spPr>
        <p:txBody>
          <a:bodyPr>
            <a:normAutofit/>
          </a:bodyPr>
          <a:lstStyle/>
          <a:p>
            <a:pPr marL="0" indent="0">
              <a:buNone/>
            </a:pPr>
            <a:endParaRPr lang="en-US" dirty="0" smtClean="0"/>
          </a:p>
          <a:p>
            <a:pPr marL="0" indent="0">
              <a:buNone/>
            </a:pPr>
            <a:endParaRPr lang="en-US" dirty="0"/>
          </a:p>
          <a:p>
            <a:pPr marL="0" indent="0">
              <a:buNone/>
            </a:pPr>
            <a:endParaRPr lang="en-US" dirty="0" smtClean="0"/>
          </a:p>
          <a:p>
            <a:pPr marL="0" indent="0">
              <a:buNone/>
            </a:pPr>
            <a:r>
              <a:rPr lang="en-US" sz="2600" dirty="0" smtClean="0"/>
              <a:t>Many resources for guided meditations:</a:t>
            </a:r>
          </a:p>
          <a:p>
            <a:pPr marL="0" indent="0">
              <a:buNone/>
            </a:pPr>
            <a:r>
              <a:rPr lang="en-US" sz="2600" dirty="0" smtClean="0"/>
              <a:t>SBintegrativePsychiatry.com </a:t>
            </a:r>
          </a:p>
          <a:p>
            <a:pPr marL="0" indent="0">
              <a:buNone/>
            </a:pPr>
            <a:r>
              <a:rPr lang="en-US" sz="2600" dirty="0" smtClean="0"/>
              <a:t>headspace.com</a:t>
            </a:r>
          </a:p>
          <a:p>
            <a:pPr marL="0" indent="0">
              <a:buNone/>
            </a:pPr>
            <a:r>
              <a:rPr lang="en-US" sz="2600" dirty="0" smtClean="0"/>
              <a:t>drdansiegel.com/resources/</a:t>
            </a:r>
            <a:r>
              <a:rPr lang="en-US" sz="2600" dirty="0" err="1" smtClean="0"/>
              <a:t>wheel_of_awareness</a:t>
            </a:r>
            <a:r>
              <a:rPr lang="en-US" sz="2600" dirty="0" smtClean="0"/>
              <a:t>/</a:t>
            </a:r>
          </a:p>
          <a:p>
            <a:pPr marL="0" indent="0">
              <a:buNone/>
            </a:pPr>
            <a:endParaRPr lang="en-US" dirty="0"/>
          </a:p>
        </p:txBody>
      </p:sp>
      <p:pic>
        <p:nvPicPr>
          <p:cNvPr id="2050" name="Picture 2" descr="http://www.curejoy.com/content/wp-content/uploads/2014/03/What-is-Mindfulness-Meditati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51512" y="21655"/>
            <a:ext cx="6337614" cy="3368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27583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902" y="1779448"/>
            <a:ext cx="11420605" cy="3336099"/>
          </a:xfrm>
        </p:spPr>
        <p:txBody>
          <a:bodyPr>
            <a:normAutofit fontScale="90000"/>
          </a:bodyPr>
          <a:lstStyle/>
          <a:p>
            <a:r>
              <a:rPr lang="en-US" dirty="0" smtClean="0"/>
              <a:t>Thank YOU SO MUCH !!!</a:t>
            </a:r>
            <a:br>
              <a:rPr lang="en-US" dirty="0" smtClean="0"/>
            </a:br>
            <a:r>
              <a:rPr lang="en-US" dirty="0"/>
              <a:t/>
            </a:r>
            <a:br>
              <a:rPr lang="en-US" dirty="0"/>
            </a:br>
            <a:r>
              <a:rPr lang="en-US" sz="4000" dirty="0" smtClean="0"/>
              <a:t>WEBSITE</a:t>
            </a:r>
            <a:r>
              <a:rPr lang="en-US" dirty="0" smtClean="0"/>
              <a:t>: </a:t>
            </a:r>
            <a:r>
              <a:rPr lang="en-US" sz="2700" dirty="0" smtClean="0">
                <a:solidFill>
                  <a:srgbClr val="FFFF00"/>
                </a:solidFill>
                <a:hlinkClick r:id="rId2"/>
              </a:rPr>
              <a:t>www</a:t>
            </a:r>
            <a:r>
              <a:rPr lang="en-US" dirty="0" smtClean="0">
                <a:solidFill>
                  <a:srgbClr val="FFFF00"/>
                </a:solidFill>
                <a:hlinkClick r:id="rId2"/>
              </a:rPr>
              <a:t>.</a:t>
            </a:r>
            <a:r>
              <a:rPr lang="en-US" sz="4900" dirty="0" smtClean="0">
                <a:solidFill>
                  <a:srgbClr val="FFFF00"/>
                </a:solidFill>
                <a:hlinkClick r:id="rId2"/>
              </a:rPr>
              <a:t>SBintegrativepsychiatry</a:t>
            </a:r>
            <a:r>
              <a:rPr lang="en-US" dirty="0" smtClean="0">
                <a:solidFill>
                  <a:srgbClr val="FFFF00"/>
                </a:solidFill>
                <a:hlinkClick r:id="rId2"/>
              </a:rPr>
              <a:t>.</a:t>
            </a:r>
            <a:r>
              <a:rPr lang="en-US" sz="2700" dirty="0" smtClean="0">
                <a:solidFill>
                  <a:srgbClr val="FFFF00"/>
                </a:solidFill>
                <a:hlinkClick r:id="rId2"/>
              </a:rPr>
              <a:t>COM</a:t>
            </a:r>
            <a:r>
              <a:rPr lang="en-US" sz="2700" dirty="0" smtClean="0"/>
              <a:t/>
            </a:r>
            <a:br>
              <a:rPr lang="en-US" sz="2700" dirty="0" smtClean="0"/>
            </a:br>
            <a:r>
              <a:rPr lang="en-US" sz="4000" dirty="0" smtClean="0"/>
              <a:t>Email:</a:t>
            </a:r>
            <a:r>
              <a:rPr lang="en-US" sz="2700" dirty="0" smtClean="0"/>
              <a:t> </a:t>
            </a:r>
            <a:r>
              <a:rPr lang="en-US" sz="4400" dirty="0" err="1" smtClean="0">
                <a:solidFill>
                  <a:srgbClr val="FFFF00"/>
                </a:solidFill>
                <a:hlinkClick r:id="rId3"/>
              </a:rPr>
              <a:t>Dr.Mantz@SBintegrativepsychiatry</a:t>
            </a:r>
            <a:r>
              <a:rPr lang="en-US" sz="2700" dirty="0" err="1" smtClean="0">
                <a:solidFill>
                  <a:srgbClr val="FFFF00"/>
                </a:solidFill>
                <a:hlinkClick r:id="rId3"/>
              </a:rPr>
              <a:t>@gmail.com</a:t>
            </a:r>
            <a:r>
              <a:rPr lang="en-US" sz="2700" dirty="0" smtClean="0"/>
              <a:t/>
            </a:r>
            <a:br>
              <a:rPr lang="en-US" sz="2700" dirty="0" smtClean="0"/>
            </a:br>
            <a:r>
              <a:rPr lang="en-US" sz="4000" dirty="0" smtClean="0"/>
              <a:t>Phone: 805-679-3034</a:t>
            </a:r>
            <a:endParaRPr lang="en-US" sz="4000" dirty="0"/>
          </a:p>
        </p:txBody>
      </p:sp>
    </p:spTree>
    <p:extLst>
      <p:ext uri="{BB962C8B-B14F-4D97-AF65-F5344CB8AC3E}">
        <p14:creationId xmlns:p14="http://schemas.microsoft.com/office/powerpoint/2010/main" val="17041348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43840"/>
            <a:ext cx="8596668" cy="1320800"/>
          </a:xfrm>
        </p:spPr>
        <p:txBody>
          <a:bodyPr/>
          <a:lstStyle/>
          <a:p>
            <a:r>
              <a:rPr lang="en-US" dirty="0"/>
              <a:t>Neuroplasticity / BDNF – </a:t>
            </a:r>
            <a:br>
              <a:rPr lang="en-US" dirty="0"/>
            </a:br>
            <a:r>
              <a:rPr lang="en-US" dirty="0"/>
              <a:t>Create a Highly Adaptable Brain</a:t>
            </a:r>
          </a:p>
        </p:txBody>
      </p:sp>
      <p:sp>
        <p:nvSpPr>
          <p:cNvPr id="3" name="TextBox 2"/>
          <p:cNvSpPr txBox="1"/>
          <p:nvPr/>
        </p:nvSpPr>
        <p:spPr>
          <a:xfrm>
            <a:off x="677334" y="1635760"/>
            <a:ext cx="10170160" cy="4524315"/>
          </a:xfrm>
          <a:prstGeom prst="rect">
            <a:avLst/>
          </a:prstGeom>
          <a:noFill/>
        </p:spPr>
        <p:txBody>
          <a:bodyPr wrap="square" rtlCol="0">
            <a:spAutoFit/>
          </a:bodyPr>
          <a:lstStyle/>
          <a:p>
            <a:r>
              <a:rPr lang="en-US" sz="2400" dirty="0" smtClean="0"/>
              <a:t>100,000,000,000 interconnected neurons</a:t>
            </a:r>
          </a:p>
          <a:p>
            <a:r>
              <a:rPr lang="en-US" sz="2400" dirty="0" smtClean="0"/>
              <a:t>Avg. Neuron = 10,000 connections – synapses</a:t>
            </a:r>
          </a:p>
          <a:p>
            <a:endParaRPr lang="en-US" sz="2400" dirty="0" smtClean="0"/>
          </a:p>
          <a:p>
            <a:r>
              <a:rPr lang="en-US" sz="2400" dirty="0" smtClean="0"/>
              <a:t>Number of firing patterns – # of possible mental experiences &gt;</a:t>
            </a:r>
          </a:p>
          <a:p>
            <a:r>
              <a:rPr lang="en-US" sz="2400" dirty="0" smtClean="0"/>
              <a:t># of atoms in the known universe. </a:t>
            </a:r>
          </a:p>
          <a:p>
            <a:endParaRPr lang="en-US" sz="2400" dirty="0" smtClean="0"/>
          </a:p>
          <a:p>
            <a:r>
              <a:rPr lang="en-US" sz="2400" dirty="0" smtClean="0"/>
              <a:t>Virtually </a:t>
            </a:r>
            <a:r>
              <a:rPr lang="en-US" sz="2400" dirty="0"/>
              <a:t>infinite </a:t>
            </a:r>
            <a:r>
              <a:rPr lang="en-US" sz="2400" dirty="0" smtClean="0"/>
              <a:t># </a:t>
            </a:r>
            <a:r>
              <a:rPr lang="en-US" sz="2400" dirty="0"/>
              <a:t>of </a:t>
            </a:r>
            <a:r>
              <a:rPr lang="en-US" sz="2400" dirty="0" smtClean="0"/>
              <a:t>states and choices –&gt; </a:t>
            </a:r>
            <a:r>
              <a:rPr lang="en-US" sz="2400" dirty="0"/>
              <a:t>being stuck </a:t>
            </a:r>
            <a:r>
              <a:rPr lang="en-US" sz="2400" dirty="0" smtClean="0"/>
              <a:t>-&gt; </a:t>
            </a:r>
            <a:r>
              <a:rPr lang="en-US" sz="2400" dirty="0"/>
              <a:t>just a thought</a:t>
            </a:r>
          </a:p>
          <a:p>
            <a:endParaRPr lang="en-US" sz="2400" dirty="0"/>
          </a:p>
          <a:p>
            <a:r>
              <a:rPr lang="en-US" sz="2400" dirty="0" smtClean="0"/>
              <a:t>Two way street: brain firing patterns &lt;-&gt; your mental experiences </a:t>
            </a:r>
          </a:p>
          <a:p>
            <a:r>
              <a:rPr lang="en-US" sz="2400" dirty="0" smtClean="0"/>
              <a:t>                        </a:t>
            </a:r>
            <a:endParaRPr lang="en-US" sz="2400" dirty="0"/>
          </a:p>
          <a:p>
            <a:r>
              <a:rPr lang="en-US" sz="2400" dirty="0" smtClean="0"/>
              <a:t>Reinforcing mind patterns =&gt; more powerful and faster connections 100x faster</a:t>
            </a:r>
            <a:endParaRPr lang="en-US" sz="2400" dirty="0"/>
          </a:p>
        </p:txBody>
      </p:sp>
    </p:spTree>
    <p:extLst>
      <p:ext uri="{BB962C8B-B14F-4D97-AF65-F5344CB8AC3E}">
        <p14:creationId xmlns:p14="http://schemas.microsoft.com/office/powerpoint/2010/main" val="2806696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408" y="434543"/>
            <a:ext cx="10131425" cy="1113857"/>
          </a:xfrm>
        </p:spPr>
        <p:txBody>
          <a:bodyPr>
            <a:normAutofit fontScale="90000"/>
          </a:bodyPr>
          <a:lstStyle/>
          <a:p>
            <a:r>
              <a:rPr lang="en-US" dirty="0" smtClean="0"/>
              <a:t>Neuroplasticity / BDNF – </a:t>
            </a:r>
            <a:br>
              <a:rPr lang="en-US" dirty="0" smtClean="0"/>
            </a:br>
            <a:r>
              <a:rPr lang="en-US" dirty="0" smtClean="0"/>
              <a:t>Create a Highly Adaptable Brain</a:t>
            </a:r>
            <a:endParaRPr lang="en-US" dirty="0"/>
          </a:p>
        </p:txBody>
      </p:sp>
      <p:sp>
        <p:nvSpPr>
          <p:cNvPr id="4" name="TextBox 3"/>
          <p:cNvSpPr txBox="1"/>
          <p:nvPr/>
        </p:nvSpPr>
        <p:spPr>
          <a:xfrm>
            <a:off x="500408" y="1446695"/>
            <a:ext cx="10316818" cy="5170646"/>
          </a:xfrm>
          <a:prstGeom prst="rect">
            <a:avLst/>
          </a:prstGeom>
          <a:noFill/>
        </p:spPr>
        <p:txBody>
          <a:bodyPr wrap="square" rtlCol="0">
            <a:spAutoFit/>
          </a:bodyPr>
          <a:lstStyle/>
          <a:p>
            <a:r>
              <a:rPr lang="en-US" sz="2000" dirty="0"/>
              <a:t>-</a:t>
            </a:r>
            <a:r>
              <a:rPr lang="en-US" sz="2400" dirty="0"/>
              <a:t>Sleep </a:t>
            </a:r>
            <a:endParaRPr lang="en-US" sz="2400" dirty="0" smtClean="0"/>
          </a:p>
          <a:p>
            <a:r>
              <a:rPr lang="en-US" sz="2400" dirty="0"/>
              <a:t>-</a:t>
            </a:r>
            <a:r>
              <a:rPr lang="en-US" sz="2400" dirty="0" smtClean="0"/>
              <a:t>Exercise – turn up the intensity</a:t>
            </a:r>
          </a:p>
          <a:p>
            <a:endParaRPr lang="en-US" sz="2400" dirty="0" smtClean="0"/>
          </a:p>
          <a:p>
            <a:r>
              <a:rPr lang="en-US" sz="2400" dirty="0" smtClean="0"/>
              <a:t>-Omega 3 Fatty Acids (90-95% US Deficient)</a:t>
            </a:r>
          </a:p>
          <a:p>
            <a:r>
              <a:rPr lang="en-US" sz="2400" dirty="0" smtClean="0"/>
              <a:t>-Blueberries (anthocyanin), Red Grapes (resveratrol), Curcumin</a:t>
            </a:r>
          </a:p>
          <a:p>
            <a:r>
              <a:rPr lang="en-US" sz="2400" dirty="0" smtClean="0"/>
              <a:t>-</a:t>
            </a:r>
            <a:r>
              <a:rPr lang="en-US" sz="2400" dirty="0"/>
              <a:t>Cocoa Flavonoids</a:t>
            </a:r>
          </a:p>
          <a:p>
            <a:r>
              <a:rPr lang="en-US" sz="2400" dirty="0"/>
              <a:t>-Resistant Starches – Butyrate</a:t>
            </a:r>
          </a:p>
          <a:p>
            <a:r>
              <a:rPr lang="en-US" sz="2400" dirty="0" smtClean="0"/>
              <a:t>-Melatonin</a:t>
            </a:r>
          </a:p>
          <a:p>
            <a:endParaRPr lang="en-US" sz="2400" dirty="0"/>
          </a:p>
          <a:p>
            <a:r>
              <a:rPr lang="en-US" sz="2400" dirty="0" smtClean="0"/>
              <a:t>-</a:t>
            </a:r>
            <a:r>
              <a:rPr lang="en-US" sz="2400" b="1" dirty="0" smtClean="0"/>
              <a:t>Digestive Rest (12hrs+) </a:t>
            </a:r>
          </a:p>
          <a:p>
            <a:r>
              <a:rPr lang="en-US" sz="2400" dirty="0" smtClean="0"/>
              <a:t>-Close nurturing relationships</a:t>
            </a:r>
          </a:p>
          <a:p>
            <a:r>
              <a:rPr lang="en-US" sz="2400" dirty="0" smtClean="0"/>
              <a:t>-Maintaining a healthy weight</a:t>
            </a:r>
          </a:p>
          <a:p>
            <a:r>
              <a:rPr lang="en-US" sz="2400" dirty="0" smtClean="0"/>
              <a:t>-N.E.A.R. </a:t>
            </a:r>
          </a:p>
          <a:p>
            <a:pPr marL="285750" indent="-285750">
              <a:buFontTx/>
              <a:buChar char="-"/>
            </a:pPr>
            <a:endParaRPr lang="en-US" dirty="0" smtClean="0"/>
          </a:p>
        </p:txBody>
      </p:sp>
      <p:pic>
        <p:nvPicPr>
          <p:cNvPr id="1028" name="Picture 4" descr="Image result for neuroplastic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8800" y="79280"/>
            <a:ext cx="3930014" cy="2938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757651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0774" y="2401824"/>
            <a:ext cx="8596668" cy="1320800"/>
          </a:xfrm>
        </p:spPr>
        <p:txBody>
          <a:bodyPr>
            <a:normAutofit fontScale="90000"/>
          </a:bodyPr>
          <a:lstStyle/>
          <a:p>
            <a:r>
              <a:rPr lang="en-US" dirty="0" smtClean="0"/>
              <a:t>Principle # 2: Give your brain the right raw materials to rebuild itself with and avoid unhealthy materials (sugar – oxidized fats)</a:t>
            </a:r>
            <a:endParaRPr lang="en-US" dirty="0"/>
          </a:p>
        </p:txBody>
      </p:sp>
    </p:spTree>
    <p:extLst>
      <p:ext uri="{BB962C8B-B14F-4D97-AF65-F5344CB8AC3E}">
        <p14:creationId xmlns:p14="http://schemas.microsoft.com/office/powerpoint/2010/main" val="1465419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9748" y="474426"/>
            <a:ext cx="3309045" cy="329816"/>
          </a:xfrm>
        </p:spPr>
        <p:txBody>
          <a:bodyPr>
            <a:normAutofit fontScale="90000"/>
          </a:bodyPr>
          <a:lstStyle/>
          <a:p>
            <a:r>
              <a:rPr lang="en-US" dirty="0" smtClean="0"/>
              <a:t>Your BRAIN Loves Healthy fats &amp; fat nutrients: DEAK</a:t>
            </a:r>
            <a:endParaRPr lang="en-US" dirty="0"/>
          </a:p>
        </p:txBody>
      </p:sp>
      <p:sp>
        <p:nvSpPr>
          <p:cNvPr id="3" name="Content Placeholder 2"/>
          <p:cNvSpPr>
            <a:spLocks noGrp="1"/>
          </p:cNvSpPr>
          <p:nvPr>
            <p:ph idx="1"/>
          </p:nvPr>
        </p:nvSpPr>
        <p:spPr>
          <a:xfrm>
            <a:off x="677334" y="2641852"/>
            <a:ext cx="8596668" cy="3880773"/>
          </a:xfrm>
        </p:spPr>
        <p:txBody>
          <a:bodyPr>
            <a:normAutofit fontScale="92500" lnSpcReduction="20000"/>
          </a:bodyPr>
          <a:lstStyle/>
          <a:p>
            <a:pPr marL="0" indent="0">
              <a:buNone/>
            </a:pPr>
            <a:r>
              <a:rPr lang="en-US" sz="2800" dirty="0" smtClean="0"/>
              <a:t>Your brain loves healthy fats:  60% of fat makes up its structure.</a:t>
            </a:r>
          </a:p>
          <a:p>
            <a:pPr marL="0" indent="0">
              <a:buNone/>
            </a:pPr>
            <a:endParaRPr lang="en-US" sz="2800" dirty="0"/>
          </a:p>
          <a:p>
            <a:pPr marL="0" indent="0">
              <a:buNone/>
            </a:pPr>
            <a:r>
              <a:rPr lang="en-US" sz="2800" dirty="0" smtClean="0"/>
              <a:t>Healthy Fats: Raw Nuts - Seeds – Avocadoes - Whole coconut </a:t>
            </a:r>
          </a:p>
          <a:p>
            <a:pPr marL="0" indent="0">
              <a:buNone/>
            </a:pPr>
            <a:endParaRPr lang="en-US" sz="2800" dirty="0"/>
          </a:p>
          <a:p>
            <a:pPr marL="0" indent="0">
              <a:buNone/>
            </a:pPr>
            <a:r>
              <a:rPr lang="en-US" sz="2800" dirty="0" smtClean="0"/>
              <a:t>Omega 3 Fatty Acids: Flax, Chia, Walnuts, Hemp </a:t>
            </a:r>
          </a:p>
          <a:p>
            <a:pPr marL="0" indent="0">
              <a:buNone/>
            </a:pPr>
            <a:endParaRPr lang="en-US" sz="2800" dirty="0"/>
          </a:p>
          <a:p>
            <a:pPr marL="0" indent="0">
              <a:buNone/>
            </a:pPr>
            <a:r>
              <a:rPr lang="en-US" sz="2800" dirty="0" smtClean="0"/>
              <a:t>Vitamin E: Almonds, Avocadoes, Sunflower Seeds</a:t>
            </a:r>
          </a:p>
          <a:p>
            <a:pPr marL="0" indent="0">
              <a:buNone/>
            </a:pPr>
            <a:endParaRPr lang="en-US" sz="2000" dirty="0"/>
          </a:p>
        </p:txBody>
      </p:sp>
      <p:pic>
        <p:nvPicPr>
          <p:cNvPr id="3074" name="Picture 2" descr="Image result for nuts seed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16594" y="0"/>
            <a:ext cx="4275406" cy="256484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mage result for avocad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0667" y="0"/>
            <a:ext cx="3674052" cy="1847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11205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Superfruits</a:t>
            </a:r>
            <a:r>
              <a:rPr lang="en-US" dirty="0" smtClean="0"/>
              <a:t> –     Memory     Language </a:t>
            </a:r>
            <a:br>
              <a:rPr lang="en-US" dirty="0" smtClean="0"/>
            </a:br>
            <a:r>
              <a:rPr lang="en-US" dirty="0" smtClean="0"/>
              <a:t>     Oxidation    Inflammation</a:t>
            </a:r>
            <a:endParaRPr lang="en-US" dirty="0"/>
          </a:p>
        </p:txBody>
      </p:sp>
      <p:sp>
        <p:nvSpPr>
          <p:cNvPr id="3" name="Content Placeholder 2"/>
          <p:cNvSpPr>
            <a:spLocks noGrp="1"/>
          </p:cNvSpPr>
          <p:nvPr>
            <p:ph idx="1"/>
          </p:nvPr>
        </p:nvSpPr>
        <p:spPr/>
        <p:txBody>
          <a:bodyPr>
            <a:noAutofit/>
          </a:bodyPr>
          <a:lstStyle/>
          <a:p>
            <a:r>
              <a:rPr lang="en-US" sz="2400" dirty="0" smtClean="0"/>
              <a:t>Pomegranates - Memory Performance &amp; Retention </a:t>
            </a:r>
            <a:r>
              <a:rPr lang="en-US" sz="2400" dirty="0"/>
              <a:t>(</a:t>
            </a:r>
            <a:r>
              <a:rPr lang="en-US" sz="2400" dirty="0" err="1"/>
              <a:t>Brookheimer</a:t>
            </a:r>
            <a:r>
              <a:rPr lang="en-US" sz="2400" dirty="0"/>
              <a:t> et. AL 2013) (</a:t>
            </a:r>
            <a:r>
              <a:rPr lang="en-US" sz="2400" dirty="0" err="1"/>
              <a:t>Ropacki</a:t>
            </a:r>
            <a:r>
              <a:rPr lang="en-US" sz="2400" dirty="0"/>
              <a:t>, et AL 2013)</a:t>
            </a:r>
            <a:endParaRPr lang="en-US" sz="2400" dirty="0" smtClean="0"/>
          </a:p>
          <a:p>
            <a:endParaRPr lang="en-US" sz="2400" dirty="0"/>
          </a:p>
          <a:p>
            <a:r>
              <a:rPr lang="en-US" sz="2400" dirty="0" smtClean="0"/>
              <a:t>Cherries - Verbal Fluency Short term/Long term memory (</a:t>
            </a:r>
            <a:r>
              <a:rPr lang="en-US" sz="2400" dirty="0" err="1"/>
              <a:t>Cadwell</a:t>
            </a:r>
            <a:r>
              <a:rPr lang="en-US" sz="2400" dirty="0"/>
              <a:t> et AL 2014) </a:t>
            </a:r>
            <a:endParaRPr lang="en-US" sz="2400" dirty="0" smtClean="0"/>
          </a:p>
          <a:p>
            <a:endParaRPr lang="en-US" sz="2400" dirty="0" smtClean="0"/>
          </a:p>
          <a:p>
            <a:r>
              <a:rPr lang="en-US" sz="2400" dirty="0" smtClean="0"/>
              <a:t>Berries - Acutely improved cognitive function in Children (</a:t>
            </a:r>
            <a:r>
              <a:rPr lang="en-US" sz="2400" dirty="0"/>
              <a:t>Whyte et al, 2016) </a:t>
            </a:r>
            <a:endParaRPr lang="en-US" sz="2400" dirty="0" smtClean="0"/>
          </a:p>
          <a:p>
            <a:endParaRPr lang="en-US" sz="2400" dirty="0"/>
          </a:p>
        </p:txBody>
      </p:sp>
      <p:sp>
        <p:nvSpPr>
          <p:cNvPr id="4" name="Up Arrow 3"/>
          <p:cNvSpPr/>
          <p:nvPr/>
        </p:nvSpPr>
        <p:spPr>
          <a:xfrm>
            <a:off x="3495040" y="731520"/>
            <a:ext cx="457200" cy="39624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Up Arrow 4"/>
          <p:cNvSpPr/>
          <p:nvPr/>
        </p:nvSpPr>
        <p:spPr>
          <a:xfrm>
            <a:off x="5750560" y="731520"/>
            <a:ext cx="457200" cy="39624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904240" y="1270000"/>
            <a:ext cx="436880" cy="3962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3505200" y="1270000"/>
            <a:ext cx="436880" cy="3962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87730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5430" y="2865120"/>
            <a:ext cx="8596668" cy="1345184"/>
          </a:xfrm>
        </p:spPr>
        <p:txBody>
          <a:bodyPr>
            <a:normAutofit fontScale="90000"/>
          </a:bodyPr>
          <a:lstStyle/>
          <a:p>
            <a:r>
              <a:rPr lang="en-US" dirty="0" smtClean="0"/>
              <a:t>Principle # 3: Heal and strengthen your gut and you heal and strengthen your brain</a:t>
            </a:r>
            <a:endParaRPr lang="en-US" dirty="0"/>
          </a:p>
        </p:txBody>
      </p:sp>
    </p:spTree>
    <p:extLst>
      <p:ext uri="{BB962C8B-B14F-4D97-AF65-F5344CB8AC3E}">
        <p14:creationId xmlns:p14="http://schemas.microsoft.com/office/powerpoint/2010/main" val="371788430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9275</TotalTime>
  <Words>1694</Words>
  <Application>Microsoft Macintosh PowerPoint</Application>
  <PresentationFormat>Custom</PresentationFormat>
  <Paragraphs>221</Paragraphs>
  <Slides>32</Slides>
  <Notes>12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Facet</vt:lpstr>
      <vt:lpstr>The 10 Foundational Principles for a Healthy  Mind</vt:lpstr>
      <vt:lpstr>PowerPoint Presentation</vt:lpstr>
      <vt:lpstr>Principle #1: Nourish positive brain growth and destroy unhealthy brain structures </vt:lpstr>
      <vt:lpstr>Neuroplasticity / BDNF –  Create a Highly Adaptable Brain</vt:lpstr>
      <vt:lpstr>Neuroplasticity / BDNF –  Create a Highly Adaptable Brain</vt:lpstr>
      <vt:lpstr>Principle # 2: Give your brain the right raw materials to rebuild itself with and avoid unhealthy materials (sugar – oxidized fats)</vt:lpstr>
      <vt:lpstr>Your BRAIN Loves Healthy fats &amp; fat nutrients: DEAK</vt:lpstr>
      <vt:lpstr>Superfruits –     Memory     Language       Oxidation    Inflammation</vt:lpstr>
      <vt:lpstr>Principle # 3: Heal and strengthen your gut and you heal and strengthen your brain</vt:lpstr>
      <vt:lpstr>The Brain &amp; Gut  Connection</vt:lpstr>
      <vt:lpstr>Principle #4: High quality sleep and regular exercise are essential for optimum brain health </vt:lpstr>
      <vt:lpstr> Getting your Zzzzzzz’s   </vt:lpstr>
      <vt:lpstr>Exercise: Preventative &amp; Therapeutic </vt:lpstr>
      <vt:lpstr>Principle #5: Rejuvenate and strengthen the mind by giving it a daily time out in silence</vt:lpstr>
      <vt:lpstr>                              Power of Attention</vt:lpstr>
      <vt:lpstr>What is Mindfulness?  Aka Attentional Skill Training  </vt:lpstr>
      <vt:lpstr>How do Mindfulness  Interventions Help?</vt:lpstr>
      <vt:lpstr>More Science on Meditation….</vt:lpstr>
      <vt:lpstr>Principle #6: Rhythm and Rituals are vital to a healthy mind and body</vt:lpstr>
      <vt:lpstr>The Power of Rituals  The Touchstones of Life</vt:lpstr>
      <vt:lpstr>Principle #7: Learn to handle your thoughts and emotions with skill and wisdom = greater happiness </vt:lpstr>
      <vt:lpstr>Psychological Strategies: Thinking</vt:lpstr>
      <vt:lpstr>PowerPoint Presentation</vt:lpstr>
      <vt:lpstr>Principle #8: Social relationships are essential to optimal brain and mind health </vt:lpstr>
      <vt:lpstr>       Nourish your Heart and Inner Rascal</vt:lpstr>
      <vt:lpstr>Social Strategies: Friends with Benefits</vt:lpstr>
      <vt:lpstr>Friendships: get back in contact - meet new people</vt:lpstr>
      <vt:lpstr>Principle #10: Create a personal program that stacks multiple mind-health strategies:       (Commitment with consistent action) </vt:lpstr>
      <vt:lpstr>So Where do I begin?</vt:lpstr>
      <vt:lpstr>Basic Recipe Formulas</vt:lpstr>
      <vt:lpstr>Spiritual</vt:lpstr>
      <vt:lpstr>Thank YOU SO MUCH !!!  WEBSITE: www.SBintegrativepsychiatry.COM Email: Dr.Mantz@SBintegrativepsychiatry@gmail.com Phone: 805-679-3034</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Strategies for Mental Wellness</dc:title>
  <dc:creator>Michael Mantz</dc:creator>
  <cp:lastModifiedBy>Bev Lozoff</cp:lastModifiedBy>
  <cp:revision>189</cp:revision>
  <dcterms:created xsi:type="dcterms:W3CDTF">2015-10-03T21:45:43Z</dcterms:created>
  <dcterms:modified xsi:type="dcterms:W3CDTF">2018-02-04T20:59:46Z</dcterms:modified>
</cp:coreProperties>
</file>